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>
        <p:scale>
          <a:sx n="50" d="100"/>
          <a:sy n="50" d="100"/>
        </p:scale>
        <p:origin x="1680" y="3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jpg>
</file>

<file path=ppt/media/image26.jpg>
</file>

<file path=ppt/media/image27.png>
</file>

<file path=ppt/media/image28.jpg>
</file>

<file path=ppt/media/image29.jpg>
</file>

<file path=ppt/media/image3.png>
</file>

<file path=ppt/media/image30.jpe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Mayur-Bk/capstone-data-science-project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4197804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200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MAYUR B K</a:t>
            </a:r>
          </a:p>
          <a:p>
            <a:r>
              <a:rPr lang="en-US" sz="22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https://github.com/Mayur-Bk</a:t>
            </a:r>
            <a:endParaRPr lang="en-US" sz="2200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sz="2200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20/04/2024</a:t>
            </a:r>
            <a:endParaRPr lang="en-US" sz="2200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515601" cy="4351338"/>
          </a:xfrm>
          <a:prstGeom prst="rect">
            <a:avLst/>
          </a:prstGeom>
        </p:spPr>
        <p:txBody>
          <a:bodyPr/>
          <a:lstStyle/>
          <a:p>
            <a:pPr marL="16510">
              <a:lnSpc>
                <a:spcPct val="100000"/>
              </a:lnSpc>
              <a:spcBef>
                <a:spcPts val="1280"/>
              </a:spcBef>
            </a:pPr>
            <a:r>
              <a:rPr lang="en-US" sz="2200" spc="-15" dirty="0">
                <a:latin typeface="Abadi" panose="020B0604020104020204"/>
                <a:cs typeface="Carlito"/>
              </a:rPr>
              <a:t>Create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5" dirty="0">
                <a:latin typeface="Abadi" panose="020B0604020104020204"/>
                <a:cs typeface="Carlito"/>
              </a:rPr>
              <a:t>training label </a:t>
            </a:r>
            <a:r>
              <a:rPr lang="en-US" sz="2200" dirty="0">
                <a:latin typeface="Abadi" panose="020B0604020104020204"/>
                <a:cs typeface="Carlito"/>
              </a:rPr>
              <a:t>with </a:t>
            </a:r>
            <a:r>
              <a:rPr lang="en-US" sz="2200" spc="-5" dirty="0">
                <a:latin typeface="Abadi" panose="020B0604020104020204"/>
                <a:cs typeface="Carlito"/>
              </a:rPr>
              <a:t>landing </a:t>
            </a:r>
            <a:r>
              <a:rPr lang="en-US" sz="2200" spc="-15" dirty="0">
                <a:latin typeface="Abadi" panose="020B0604020104020204"/>
                <a:cs typeface="Carlito"/>
              </a:rPr>
              <a:t>outcomes </a:t>
            </a:r>
            <a:r>
              <a:rPr lang="en-US" sz="2200" spc="-5" dirty="0">
                <a:latin typeface="Abadi" panose="020B0604020104020204"/>
                <a:cs typeface="Carlito"/>
              </a:rPr>
              <a:t>where successful </a:t>
            </a:r>
            <a:r>
              <a:rPr lang="en-US" sz="2200" dirty="0">
                <a:latin typeface="Abadi" panose="020B0604020104020204"/>
                <a:cs typeface="Carlito"/>
              </a:rPr>
              <a:t>= 1 &amp; </a:t>
            </a:r>
            <a:r>
              <a:rPr lang="en-US" sz="2200" spc="-15" dirty="0">
                <a:latin typeface="Abadi" panose="020B0604020104020204"/>
                <a:cs typeface="Carlito"/>
              </a:rPr>
              <a:t>failure </a:t>
            </a:r>
            <a:r>
              <a:rPr lang="en-US" sz="2200" dirty="0">
                <a:latin typeface="Abadi" panose="020B0604020104020204"/>
                <a:cs typeface="Carlito"/>
              </a:rPr>
              <a:t>=</a:t>
            </a:r>
            <a:r>
              <a:rPr lang="en-US" sz="2200" spc="-8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0.</a:t>
            </a:r>
          </a:p>
          <a:p>
            <a:pPr marL="16510">
              <a:lnSpc>
                <a:spcPct val="100000"/>
              </a:lnSpc>
              <a:spcBef>
                <a:spcPts val="1175"/>
              </a:spcBef>
            </a:pPr>
            <a:r>
              <a:rPr lang="en-US" sz="2200" dirty="0">
                <a:latin typeface="Abadi" panose="020B0604020104020204"/>
                <a:cs typeface="Carlito"/>
              </a:rPr>
              <a:t>Outcome</a:t>
            </a:r>
            <a:r>
              <a:rPr lang="en-US" sz="2200" spc="-7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column</a:t>
            </a:r>
            <a:r>
              <a:rPr lang="en-US" sz="2200" spc="-4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has</a:t>
            </a:r>
            <a:r>
              <a:rPr lang="en-US" sz="2200" spc="-40" dirty="0">
                <a:latin typeface="Abadi" panose="020B0604020104020204"/>
                <a:cs typeface="Carlito"/>
              </a:rPr>
              <a:t> </a:t>
            </a:r>
            <a:r>
              <a:rPr lang="en-US" sz="2200" spc="-10" dirty="0">
                <a:latin typeface="Abadi" panose="020B0604020104020204"/>
                <a:cs typeface="Carlito"/>
              </a:rPr>
              <a:t>two</a:t>
            </a:r>
            <a:r>
              <a:rPr lang="en-US" sz="2200" spc="-2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components:</a:t>
            </a:r>
            <a:r>
              <a:rPr lang="en-US" sz="2200" spc="-7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‘Mission</a:t>
            </a:r>
            <a:r>
              <a:rPr lang="en-US" sz="2200" spc="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Outcome’</a:t>
            </a:r>
            <a:r>
              <a:rPr lang="en-US" sz="2200" spc="-6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‘Landing</a:t>
            </a:r>
            <a:r>
              <a:rPr lang="en-US" sz="2200" spc="-50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Location’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6510" marR="5080">
              <a:lnSpc>
                <a:spcPct val="150000"/>
              </a:lnSpc>
              <a:spcBef>
                <a:spcPts val="290"/>
              </a:spcBef>
            </a:pPr>
            <a:r>
              <a:rPr lang="en-US" sz="2200" dirty="0">
                <a:latin typeface="Abadi" panose="020B0604020104020204"/>
                <a:cs typeface="Carlito"/>
              </a:rPr>
              <a:t>New </a:t>
            </a:r>
            <a:r>
              <a:rPr lang="en-US" sz="2200" spc="-5" dirty="0">
                <a:latin typeface="Abadi" panose="020B0604020104020204"/>
                <a:cs typeface="Carlito"/>
              </a:rPr>
              <a:t>training </a:t>
            </a:r>
            <a:r>
              <a:rPr lang="en-US" sz="2200" dirty="0">
                <a:latin typeface="Abadi" panose="020B0604020104020204"/>
                <a:cs typeface="Carlito"/>
              </a:rPr>
              <a:t>label column </a:t>
            </a:r>
            <a:r>
              <a:rPr lang="en-US" sz="2200" spc="-15" dirty="0">
                <a:latin typeface="Abadi" panose="020B0604020104020204"/>
                <a:cs typeface="Carlito"/>
              </a:rPr>
              <a:t>‘class’ </a:t>
            </a:r>
            <a:r>
              <a:rPr lang="en-US" sz="2200" spc="-5" dirty="0">
                <a:latin typeface="Abadi" panose="020B0604020104020204"/>
                <a:cs typeface="Carlito"/>
              </a:rPr>
              <a:t>with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5" dirty="0">
                <a:latin typeface="Abadi" panose="020B0604020104020204"/>
                <a:cs typeface="Carlito"/>
              </a:rPr>
              <a:t>value of </a:t>
            </a:r>
            <a:r>
              <a:rPr lang="en-US" sz="2200" dirty="0">
                <a:latin typeface="Abadi" panose="020B0604020104020204"/>
                <a:cs typeface="Carlito"/>
              </a:rPr>
              <a:t>1 </a:t>
            </a:r>
            <a:r>
              <a:rPr lang="en-US" sz="2200" spc="-5" dirty="0">
                <a:latin typeface="Abadi" panose="020B0604020104020204"/>
                <a:cs typeface="Carlito"/>
              </a:rPr>
              <a:t>if </a:t>
            </a:r>
            <a:r>
              <a:rPr lang="en-US" sz="2200" dirty="0">
                <a:latin typeface="Abadi" panose="020B0604020104020204"/>
                <a:cs typeface="Carlito"/>
              </a:rPr>
              <a:t>‘Mission </a:t>
            </a:r>
            <a:r>
              <a:rPr lang="en-US" sz="2200" spc="-5" dirty="0">
                <a:latin typeface="Abadi" panose="020B0604020104020204"/>
                <a:cs typeface="Carlito"/>
              </a:rPr>
              <a:t>Outcome’ is </a:t>
            </a:r>
            <a:r>
              <a:rPr lang="en-US" sz="2200" spc="-30" dirty="0">
                <a:latin typeface="Abadi" panose="020B0604020104020204"/>
                <a:cs typeface="Carlito"/>
              </a:rPr>
              <a:t>True </a:t>
            </a:r>
            <a:r>
              <a:rPr lang="en-US" sz="2200" dirty="0">
                <a:latin typeface="Abadi" panose="020B0604020104020204"/>
                <a:cs typeface="Carlito"/>
              </a:rPr>
              <a:t>and 0 </a:t>
            </a:r>
            <a:r>
              <a:rPr lang="en-US" sz="2200" spc="-5" dirty="0">
                <a:latin typeface="Abadi" panose="020B0604020104020204"/>
                <a:cs typeface="Carlito"/>
              </a:rPr>
              <a:t>otherwise.  </a:t>
            </a:r>
            <a:endParaRPr lang="en-US" sz="2200" spc="-5" dirty="0" smtClean="0">
              <a:latin typeface="Abadi" panose="020B0604020104020204"/>
              <a:cs typeface="Carlito"/>
            </a:endParaRPr>
          </a:p>
          <a:p>
            <a:pPr marL="0" marR="5080" indent="0">
              <a:lnSpc>
                <a:spcPct val="150000"/>
              </a:lnSpc>
              <a:spcBef>
                <a:spcPts val="290"/>
              </a:spcBef>
              <a:buNone/>
            </a:pPr>
            <a:r>
              <a:rPr lang="en-US" sz="2200" u="heavy" spc="-20" dirty="0" smtClean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Value </a:t>
            </a:r>
            <a:r>
              <a:rPr lang="en-US" sz="2200" u="heavy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Mapping: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6510">
              <a:lnSpc>
                <a:spcPct val="100000"/>
              </a:lnSpc>
              <a:spcBef>
                <a:spcPts val="1275"/>
              </a:spcBef>
            </a:pPr>
            <a:r>
              <a:rPr lang="en-US" sz="2200" spc="-30" dirty="0">
                <a:latin typeface="Abadi" panose="020B0604020104020204"/>
                <a:cs typeface="Carlito"/>
              </a:rPr>
              <a:t>True </a:t>
            </a:r>
            <a:r>
              <a:rPr lang="en-US" sz="2200" dirty="0">
                <a:latin typeface="Abadi" panose="020B0604020104020204"/>
                <a:cs typeface="Carlito"/>
              </a:rPr>
              <a:t>ASDS, </a:t>
            </a:r>
            <a:r>
              <a:rPr lang="en-US" sz="2200" spc="-30" dirty="0">
                <a:latin typeface="Abadi" panose="020B0604020104020204"/>
                <a:cs typeface="Carlito"/>
              </a:rPr>
              <a:t>True </a:t>
            </a:r>
            <a:r>
              <a:rPr lang="en-US" sz="2200" spc="-10" dirty="0">
                <a:latin typeface="Abadi" panose="020B0604020104020204"/>
                <a:cs typeface="Carlito"/>
              </a:rPr>
              <a:t>RTLS, </a:t>
            </a:r>
            <a:r>
              <a:rPr lang="en-US" sz="2200" dirty="0">
                <a:latin typeface="Abadi" panose="020B0604020104020204"/>
                <a:cs typeface="Carlito"/>
              </a:rPr>
              <a:t>&amp; </a:t>
            </a:r>
            <a:r>
              <a:rPr lang="en-US" sz="2200" spc="-30" dirty="0">
                <a:latin typeface="Abadi" panose="020B0604020104020204"/>
                <a:cs typeface="Carlito"/>
              </a:rPr>
              <a:t>True </a:t>
            </a:r>
            <a:r>
              <a:rPr lang="en-US" sz="2200" dirty="0">
                <a:latin typeface="Abadi" panose="020B0604020104020204"/>
                <a:cs typeface="Carlito"/>
              </a:rPr>
              <a:t>Ocean – </a:t>
            </a:r>
            <a:r>
              <a:rPr lang="en-US" sz="2200" spc="-10" dirty="0">
                <a:latin typeface="Abadi" panose="020B0604020104020204"/>
                <a:cs typeface="Carlito"/>
              </a:rPr>
              <a:t>set to </a:t>
            </a:r>
            <a:r>
              <a:rPr lang="en-US" sz="2200" spc="-5" dirty="0">
                <a:latin typeface="Abadi" panose="020B0604020104020204"/>
                <a:cs typeface="Carlito"/>
              </a:rPr>
              <a:t>-&gt;</a:t>
            </a:r>
            <a:r>
              <a:rPr lang="en-US" sz="2200" spc="-80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1</a:t>
            </a:r>
          </a:p>
          <a:p>
            <a:pPr marL="16510">
              <a:lnSpc>
                <a:spcPct val="100000"/>
              </a:lnSpc>
              <a:spcBef>
                <a:spcPts val="1200"/>
              </a:spcBef>
            </a:pPr>
            <a:r>
              <a:rPr lang="en-US" sz="2200" dirty="0">
                <a:latin typeface="Abadi" panose="020B0604020104020204"/>
                <a:cs typeface="Carlito"/>
              </a:rPr>
              <a:t>None </a:t>
            </a:r>
            <a:r>
              <a:rPr lang="en-US" sz="2200" dirty="0" smtClean="0">
                <a:latin typeface="Abadi" panose="020B0604020104020204"/>
                <a:cs typeface="Carlito"/>
              </a:rPr>
              <a:t>, </a:t>
            </a:r>
            <a:r>
              <a:rPr lang="en-US" sz="2200" spc="-15" dirty="0">
                <a:latin typeface="Abadi" panose="020B0604020104020204"/>
                <a:cs typeface="Carlito"/>
              </a:rPr>
              <a:t>False </a:t>
            </a:r>
            <a:r>
              <a:rPr lang="en-US" sz="2200" dirty="0">
                <a:latin typeface="Abadi" panose="020B0604020104020204"/>
                <a:cs typeface="Carlito"/>
              </a:rPr>
              <a:t>ASDS, None ASDS, </a:t>
            </a:r>
            <a:r>
              <a:rPr lang="en-US" sz="2200" spc="-15" dirty="0">
                <a:latin typeface="Abadi" panose="020B0604020104020204"/>
                <a:cs typeface="Carlito"/>
              </a:rPr>
              <a:t>False </a:t>
            </a:r>
            <a:r>
              <a:rPr lang="en-US" sz="2200" dirty="0">
                <a:latin typeface="Abadi" panose="020B0604020104020204"/>
                <a:cs typeface="Carlito"/>
              </a:rPr>
              <a:t>Ocean, </a:t>
            </a:r>
            <a:r>
              <a:rPr lang="en-US" sz="2200" spc="-15" dirty="0">
                <a:latin typeface="Abadi" panose="020B0604020104020204"/>
                <a:cs typeface="Carlito"/>
              </a:rPr>
              <a:t>False </a:t>
            </a:r>
            <a:r>
              <a:rPr lang="en-US" sz="2200" spc="-10" dirty="0">
                <a:latin typeface="Abadi" panose="020B0604020104020204"/>
                <a:cs typeface="Carlito"/>
              </a:rPr>
              <a:t>RTLS </a:t>
            </a:r>
            <a:r>
              <a:rPr lang="en-US" sz="2200" dirty="0">
                <a:latin typeface="Abadi" panose="020B0604020104020204"/>
                <a:cs typeface="Carlito"/>
              </a:rPr>
              <a:t>– </a:t>
            </a:r>
            <a:r>
              <a:rPr lang="en-US" sz="2200" spc="-10" dirty="0">
                <a:latin typeface="Abadi" panose="020B0604020104020204"/>
                <a:cs typeface="Carlito"/>
              </a:rPr>
              <a:t>set to </a:t>
            </a:r>
            <a:r>
              <a:rPr lang="en-US" sz="2200" spc="-5" dirty="0">
                <a:latin typeface="Abadi" panose="020B0604020104020204"/>
                <a:cs typeface="Carlito"/>
              </a:rPr>
              <a:t>-&gt;</a:t>
            </a:r>
            <a:r>
              <a:rPr lang="en-US" sz="2200" spc="-10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0</a:t>
            </a:r>
          </a:p>
          <a:p>
            <a:pPr marL="0" indent="0">
              <a:buNone/>
            </a:pPr>
            <a:endParaRPr lang="en-US" sz="2200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515601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 marR="556260">
              <a:lnSpc>
                <a:spcPts val="2210"/>
              </a:lnSpc>
              <a:spcBef>
                <a:spcPts val="335"/>
              </a:spcBef>
            </a:pPr>
            <a:r>
              <a:rPr lang="en-US" sz="2200" spc="-20" dirty="0">
                <a:latin typeface="Abadi" panose="020B0604020104020204"/>
                <a:cs typeface="Carlito"/>
              </a:rPr>
              <a:t>Exploratory </a:t>
            </a:r>
            <a:r>
              <a:rPr lang="en-US" sz="2200" spc="-25" dirty="0">
                <a:latin typeface="Abadi" panose="020B0604020104020204"/>
                <a:cs typeface="Carlito"/>
              </a:rPr>
              <a:t>Data </a:t>
            </a:r>
            <a:r>
              <a:rPr lang="en-US" sz="2200" spc="-15" dirty="0">
                <a:latin typeface="Abadi" panose="020B0604020104020204"/>
                <a:cs typeface="Carlito"/>
              </a:rPr>
              <a:t>Analysis </a:t>
            </a:r>
            <a:r>
              <a:rPr lang="en-US" sz="2200" spc="-20" dirty="0">
                <a:latin typeface="Abadi" panose="020B0604020104020204"/>
                <a:cs typeface="Carlito"/>
              </a:rPr>
              <a:t>performed </a:t>
            </a:r>
            <a:r>
              <a:rPr lang="en-US" sz="2200" spc="-5" dirty="0">
                <a:latin typeface="Abadi" panose="020B0604020104020204"/>
                <a:cs typeface="Carlito"/>
              </a:rPr>
              <a:t>on variables </a:t>
            </a:r>
            <a:r>
              <a:rPr lang="en-US" sz="2200" spc="-15" dirty="0">
                <a:latin typeface="Abadi" panose="020B0604020104020204"/>
                <a:cs typeface="Carlito"/>
              </a:rPr>
              <a:t>Flight </a:t>
            </a:r>
            <a:r>
              <a:rPr lang="en-US" sz="2200" spc="-50" dirty="0">
                <a:latin typeface="Abadi" panose="020B0604020104020204"/>
                <a:cs typeface="Carlito"/>
              </a:rPr>
              <a:t>Number, </a:t>
            </a:r>
            <a:r>
              <a:rPr lang="en-US" sz="2200" spc="-25" dirty="0">
                <a:latin typeface="Abadi" panose="020B0604020104020204"/>
                <a:cs typeface="Carlito"/>
              </a:rPr>
              <a:t>Payload </a:t>
            </a:r>
            <a:r>
              <a:rPr lang="en-US" sz="2200" dirty="0">
                <a:latin typeface="Abadi" panose="020B0604020104020204"/>
                <a:cs typeface="Carlito"/>
              </a:rPr>
              <a:t>Mass, </a:t>
            </a:r>
            <a:r>
              <a:rPr lang="en-US" sz="2200" spc="-5" dirty="0">
                <a:latin typeface="Abadi" panose="020B0604020104020204"/>
                <a:cs typeface="Carlito"/>
              </a:rPr>
              <a:t>Launch </a:t>
            </a:r>
            <a:r>
              <a:rPr lang="en-US" sz="2200" spc="-15" dirty="0">
                <a:latin typeface="Abadi" panose="020B0604020104020204"/>
                <a:cs typeface="Carlito"/>
              </a:rPr>
              <a:t>Site,  </a:t>
            </a:r>
            <a:r>
              <a:rPr lang="en-US" sz="2200" spc="-5" dirty="0">
                <a:latin typeface="Abadi" panose="020B0604020104020204"/>
                <a:cs typeface="Carlito"/>
              </a:rPr>
              <a:t>Orbit, Class </a:t>
            </a:r>
            <a:r>
              <a:rPr lang="en-US" sz="2200" dirty="0">
                <a:latin typeface="Abadi" panose="020B0604020104020204"/>
                <a:cs typeface="Carlito"/>
              </a:rPr>
              <a:t>and</a:t>
            </a:r>
            <a:r>
              <a:rPr lang="en-US" sz="2200" spc="-45" dirty="0">
                <a:latin typeface="Abadi" panose="020B0604020104020204"/>
                <a:cs typeface="Carlito"/>
              </a:rPr>
              <a:t> </a:t>
            </a:r>
            <a:r>
              <a:rPr lang="en-US" sz="2200" spc="-130" dirty="0">
                <a:latin typeface="Abadi" panose="020B0604020104020204"/>
                <a:cs typeface="Carlito"/>
              </a:rPr>
              <a:t>Year.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050"/>
              </a:spcBef>
              <a:buNone/>
            </a:pPr>
            <a:r>
              <a:rPr lang="en-US" sz="2200" u="heavy" spc="-5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Plots</a:t>
            </a:r>
            <a:r>
              <a:rPr lang="en-US" sz="2200" u="heavy" spc="-55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 </a:t>
            </a:r>
            <a:r>
              <a:rPr lang="en-US" sz="2200" u="heavy" spc="-5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Used: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405765">
              <a:lnSpc>
                <a:spcPts val="2210"/>
              </a:lnSpc>
              <a:spcBef>
                <a:spcPts val="1430"/>
              </a:spcBef>
            </a:pPr>
            <a:r>
              <a:rPr lang="en-US" sz="2200" spc="-15" dirty="0">
                <a:latin typeface="Abadi" panose="020B0604020104020204"/>
                <a:cs typeface="Carlito"/>
              </a:rPr>
              <a:t>Flight </a:t>
            </a:r>
            <a:r>
              <a:rPr lang="en-US" sz="2200" dirty="0">
                <a:latin typeface="Abadi" panose="020B0604020104020204"/>
                <a:cs typeface="Carlito"/>
              </a:rPr>
              <a:t>Number </a:t>
            </a:r>
            <a:r>
              <a:rPr lang="en-US" sz="2200" spc="-20" dirty="0">
                <a:latin typeface="Abadi" panose="020B0604020104020204"/>
                <a:cs typeface="Carlito"/>
              </a:rPr>
              <a:t>vs. </a:t>
            </a:r>
            <a:r>
              <a:rPr lang="en-US" sz="2200" spc="-25" dirty="0">
                <a:latin typeface="Abadi" panose="020B0604020104020204"/>
                <a:cs typeface="Carlito"/>
              </a:rPr>
              <a:t>Payload </a:t>
            </a:r>
            <a:r>
              <a:rPr lang="en-US" sz="2200" dirty="0">
                <a:latin typeface="Abadi" panose="020B0604020104020204"/>
                <a:cs typeface="Carlito"/>
              </a:rPr>
              <a:t>Mass, </a:t>
            </a:r>
            <a:r>
              <a:rPr lang="en-US" sz="2200" spc="-10" dirty="0">
                <a:latin typeface="Abadi" panose="020B0604020104020204"/>
                <a:cs typeface="Carlito"/>
              </a:rPr>
              <a:t>Flight </a:t>
            </a:r>
            <a:r>
              <a:rPr lang="en-US" sz="2200" dirty="0">
                <a:latin typeface="Abadi" panose="020B0604020104020204"/>
                <a:cs typeface="Carlito"/>
              </a:rPr>
              <a:t>Number </a:t>
            </a:r>
            <a:r>
              <a:rPr lang="en-US" sz="2200" spc="-20" dirty="0">
                <a:latin typeface="Abadi" panose="020B0604020104020204"/>
                <a:cs typeface="Carlito"/>
              </a:rPr>
              <a:t>vs. </a:t>
            </a:r>
            <a:r>
              <a:rPr lang="en-US" sz="2200" spc="-5" dirty="0">
                <a:latin typeface="Abadi" panose="020B0604020104020204"/>
                <a:cs typeface="Carlito"/>
              </a:rPr>
              <a:t>Launch </a:t>
            </a:r>
            <a:r>
              <a:rPr lang="en-US" sz="2200" spc="-15" dirty="0">
                <a:latin typeface="Abadi" panose="020B0604020104020204"/>
                <a:cs typeface="Carlito"/>
              </a:rPr>
              <a:t>Site, </a:t>
            </a:r>
            <a:r>
              <a:rPr lang="en-US" sz="2200" spc="-25" dirty="0">
                <a:latin typeface="Abadi" panose="020B0604020104020204"/>
                <a:cs typeface="Carlito"/>
              </a:rPr>
              <a:t>Payload </a:t>
            </a:r>
            <a:r>
              <a:rPr lang="en-US" sz="2200" dirty="0">
                <a:latin typeface="Abadi" panose="020B0604020104020204"/>
                <a:cs typeface="Carlito"/>
              </a:rPr>
              <a:t>Mass </a:t>
            </a:r>
            <a:r>
              <a:rPr lang="en-US" sz="2200" spc="-20" dirty="0">
                <a:latin typeface="Abadi" panose="020B0604020104020204"/>
                <a:cs typeface="Carlito"/>
              </a:rPr>
              <a:t>vs. </a:t>
            </a:r>
            <a:r>
              <a:rPr lang="en-US" sz="2200" spc="-5" dirty="0">
                <a:latin typeface="Abadi" panose="020B0604020104020204"/>
                <a:cs typeface="Carlito"/>
              </a:rPr>
              <a:t>Launch </a:t>
            </a:r>
            <a:r>
              <a:rPr lang="en-US" sz="2200" spc="-15" dirty="0">
                <a:latin typeface="Abadi" panose="020B0604020104020204"/>
                <a:cs typeface="Carlito"/>
              </a:rPr>
              <a:t>Site,  </a:t>
            </a:r>
            <a:r>
              <a:rPr lang="en-US" sz="2200" spc="-5" dirty="0">
                <a:latin typeface="Abadi" panose="020B0604020104020204"/>
                <a:cs typeface="Carlito"/>
              </a:rPr>
              <a:t>Orbit </a:t>
            </a:r>
            <a:r>
              <a:rPr lang="en-US" sz="2200" spc="-20" dirty="0">
                <a:latin typeface="Abadi" panose="020B0604020104020204"/>
                <a:cs typeface="Carlito"/>
              </a:rPr>
              <a:t>vs. </a:t>
            </a:r>
            <a:r>
              <a:rPr lang="en-US" sz="2200" dirty="0">
                <a:latin typeface="Abadi" panose="020B0604020104020204"/>
                <a:cs typeface="Carlito"/>
              </a:rPr>
              <a:t>Success </a:t>
            </a:r>
            <a:r>
              <a:rPr lang="en-US" sz="2200" spc="-20" dirty="0">
                <a:latin typeface="Abadi" panose="020B0604020104020204"/>
                <a:cs typeface="Carlito"/>
              </a:rPr>
              <a:t>Rate, </a:t>
            </a:r>
            <a:r>
              <a:rPr lang="en-US" sz="2200" spc="-10" dirty="0">
                <a:latin typeface="Abadi" panose="020B0604020104020204"/>
                <a:cs typeface="Carlito"/>
              </a:rPr>
              <a:t>Flight </a:t>
            </a:r>
            <a:r>
              <a:rPr lang="en-US" sz="2200" dirty="0">
                <a:latin typeface="Abadi" panose="020B0604020104020204"/>
                <a:cs typeface="Carlito"/>
              </a:rPr>
              <a:t>Number </a:t>
            </a:r>
            <a:r>
              <a:rPr lang="en-US" sz="2200" spc="-20" dirty="0">
                <a:latin typeface="Abadi" panose="020B0604020104020204"/>
                <a:cs typeface="Carlito"/>
              </a:rPr>
              <a:t>vs. </a:t>
            </a:r>
            <a:r>
              <a:rPr lang="en-US" sz="2200" spc="-5" dirty="0">
                <a:latin typeface="Abadi" panose="020B0604020104020204"/>
                <a:cs typeface="Carlito"/>
              </a:rPr>
              <a:t>Orbit, </a:t>
            </a:r>
            <a:r>
              <a:rPr lang="en-US" sz="2200" spc="-25" dirty="0">
                <a:latin typeface="Abadi" panose="020B0604020104020204"/>
                <a:cs typeface="Carlito"/>
              </a:rPr>
              <a:t>Payload </a:t>
            </a:r>
            <a:r>
              <a:rPr lang="en-US" sz="2200" spc="-15" dirty="0">
                <a:latin typeface="Abadi" panose="020B0604020104020204"/>
                <a:cs typeface="Carlito"/>
              </a:rPr>
              <a:t>vs </a:t>
            </a:r>
            <a:r>
              <a:rPr lang="en-US" sz="2200" spc="-5" dirty="0">
                <a:latin typeface="Abadi" panose="020B0604020104020204"/>
                <a:cs typeface="Carlito"/>
              </a:rPr>
              <a:t>Orbit, </a:t>
            </a:r>
            <a:r>
              <a:rPr lang="en-US" sz="2200" dirty="0">
                <a:latin typeface="Abadi" panose="020B0604020104020204"/>
                <a:cs typeface="Carlito"/>
              </a:rPr>
              <a:t>and Success </a:t>
            </a:r>
            <a:r>
              <a:rPr lang="en-US" sz="2200" spc="-60" dirty="0">
                <a:latin typeface="Abadi" panose="020B0604020104020204"/>
                <a:cs typeface="Carlito"/>
              </a:rPr>
              <a:t>Yearly</a:t>
            </a:r>
            <a:r>
              <a:rPr lang="en-US" sz="2200" spc="70" dirty="0">
                <a:latin typeface="Abadi" panose="020B0604020104020204"/>
                <a:cs typeface="Carlito"/>
              </a:rPr>
              <a:t> </a:t>
            </a:r>
            <a:r>
              <a:rPr lang="en-US" sz="2200" spc="-60" dirty="0">
                <a:latin typeface="Abadi" panose="020B0604020104020204"/>
                <a:cs typeface="Carlito"/>
              </a:rPr>
              <a:t>Trend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160"/>
              </a:spcBef>
            </a:pPr>
            <a:r>
              <a:rPr lang="en-US" sz="2200" spc="-25" dirty="0">
                <a:latin typeface="Abadi" panose="020B0604020104020204"/>
                <a:cs typeface="Carlito"/>
              </a:rPr>
              <a:t>Scatter </a:t>
            </a:r>
            <a:r>
              <a:rPr lang="en-US" sz="2200" spc="-5" dirty="0">
                <a:latin typeface="Abadi" panose="020B0604020104020204"/>
                <a:cs typeface="Carlito"/>
              </a:rPr>
              <a:t>plots, line </a:t>
            </a:r>
            <a:r>
              <a:rPr lang="en-US" sz="2200" dirty="0">
                <a:latin typeface="Abadi" panose="020B0604020104020204"/>
                <a:cs typeface="Carlito"/>
              </a:rPr>
              <a:t>charts, and </a:t>
            </a:r>
            <a:r>
              <a:rPr lang="en-US" sz="2200" spc="-5" dirty="0">
                <a:latin typeface="Abadi" panose="020B0604020104020204"/>
                <a:cs typeface="Carlito"/>
              </a:rPr>
              <a:t>bar plots </a:t>
            </a:r>
            <a:r>
              <a:rPr lang="en-US" sz="2200" spc="-20" dirty="0">
                <a:latin typeface="Abadi" panose="020B0604020104020204"/>
                <a:cs typeface="Carlito"/>
              </a:rPr>
              <a:t>were </a:t>
            </a:r>
            <a:r>
              <a:rPr lang="en-US" sz="2200" spc="-5" dirty="0">
                <a:latin typeface="Abadi" panose="020B0604020104020204"/>
                <a:cs typeface="Carlito"/>
              </a:rPr>
              <a:t>used </a:t>
            </a:r>
            <a:r>
              <a:rPr lang="en-US" sz="2200" spc="-20" dirty="0">
                <a:latin typeface="Abadi" panose="020B0604020104020204"/>
                <a:cs typeface="Carlito"/>
              </a:rPr>
              <a:t>to compare </a:t>
            </a:r>
            <a:r>
              <a:rPr lang="en-US" sz="2200" spc="-5" dirty="0">
                <a:latin typeface="Abadi" panose="020B0604020104020204"/>
                <a:cs typeface="Carlito"/>
              </a:rPr>
              <a:t>relationships between variables</a:t>
            </a:r>
            <a:r>
              <a:rPr lang="en-US" sz="2200" spc="-20" dirty="0">
                <a:latin typeface="Abadi" panose="020B0604020104020204"/>
                <a:cs typeface="Carlito"/>
              </a:rPr>
              <a:t> to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US" sz="2200" spc="-5" dirty="0">
                <a:latin typeface="Abadi" panose="020B0604020104020204"/>
                <a:cs typeface="Carlito"/>
              </a:rPr>
              <a:t>decide if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10" dirty="0">
                <a:latin typeface="Abadi" panose="020B0604020104020204"/>
                <a:cs typeface="Carlito"/>
              </a:rPr>
              <a:t>relationship </a:t>
            </a:r>
            <a:r>
              <a:rPr lang="en-US" sz="2200" spc="-25" dirty="0">
                <a:latin typeface="Abadi" panose="020B0604020104020204"/>
                <a:cs typeface="Carlito"/>
              </a:rPr>
              <a:t>exists </a:t>
            </a:r>
            <a:r>
              <a:rPr lang="en-US" sz="2200" dirty="0">
                <a:latin typeface="Abadi" panose="020B0604020104020204"/>
                <a:cs typeface="Carlito"/>
              </a:rPr>
              <a:t>so </a:t>
            </a:r>
            <a:r>
              <a:rPr lang="en-US" sz="2200" spc="-5" dirty="0">
                <a:latin typeface="Abadi" panose="020B0604020104020204"/>
                <a:cs typeface="Carlito"/>
              </a:rPr>
              <a:t>that they could </a:t>
            </a:r>
            <a:r>
              <a:rPr lang="en-US" sz="2200" dirty="0">
                <a:latin typeface="Abadi" panose="020B0604020104020204"/>
                <a:cs typeface="Carlito"/>
              </a:rPr>
              <a:t>be </a:t>
            </a:r>
            <a:r>
              <a:rPr lang="en-US" sz="2200" spc="-5" dirty="0">
                <a:latin typeface="Abadi" panose="020B0604020104020204"/>
                <a:cs typeface="Carlito"/>
              </a:rPr>
              <a:t>used in </a:t>
            </a:r>
            <a:r>
              <a:rPr lang="en-US" sz="2200" spc="-10" dirty="0">
                <a:latin typeface="Abadi" panose="020B0604020104020204"/>
                <a:cs typeface="Carlito"/>
              </a:rPr>
              <a:t>training </a:t>
            </a:r>
            <a:r>
              <a:rPr lang="en-US" sz="2200" dirty="0">
                <a:latin typeface="Abadi" panose="020B0604020104020204"/>
                <a:cs typeface="Carlito"/>
              </a:rPr>
              <a:t>the machine </a:t>
            </a:r>
            <a:r>
              <a:rPr lang="en-US" sz="2200" spc="-5" dirty="0">
                <a:latin typeface="Abadi" panose="020B0604020104020204"/>
                <a:cs typeface="Carlito"/>
              </a:rPr>
              <a:t>learning</a:t>
            </a:r>
            <a:r>
              <a:rPr lang="en-US" sz="2200" spc="-4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model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1029804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Loaded </a:t>
            </a:r>
            <a:r>
              <a:rPr lang="en-US" sz="2200" spc="-25" dirty="0">
                <a:latin typeface="Abadi" panose="020B0604020104020204"/>
                <a:cs typeface="Carlito"/>
              </a:rPr>
              <a:t>data </a:t>
            </a:r>
            <a:r>
              <a:rPr lang="en-US" sz="2200" spc="-10" dirty="0">
                <a:latin typeface="Abadi" panose="020B0604020104020204"/>
                <a:cs typeface="Carlito"/>
              </a:rPr>
              <a:t>set </a:t>
            </a:r>
            <a:r>
              <a:rPr lang="en-US" sz="2200" spc="-25" dirty="0">
                <a:latin typeface="Abadi" panose="020B0604020104020204"/>
                <a:cs typeface="Carlito"/>
              </a:rPr>
              <a:t>into </a:t>
            </a:r>
            <a:r>
              <a:rPr lang="en-US" sz="2200" dirty="0">
                <a:latin typeface="Abadi" panose="020B0604020104020204"/>
                <a:cs typeface="Carlito"/>
              </a:rPr>
              <a:t>IBM DB2</a:t>
            </a:r>
            <a:r>
              <a:rPr lang="en-US" sz="2200" spc="-12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Database.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Queried using SQL </a:t>
            </a:r>
            <a:r>
              <a:rPr lang="en-US" sz="2200" dirty="0">
                <a:latin typeface="Abadi" panose="020B0604020104020204"/>
                <a:cs typeface="Carlito"/>
              </a:rPr>
              <a:t>Python</a:t>
            </a:r>
            <a:r>
              <a:rPr lang="en-US" sz="2200" spc="-100" dirty="0">
                <a:latin typeface="Abadi" panose="020B0604020104020204"/>
                <a:cs typeface="Carlito"/>
              </a:rPr>
              <a:t> </a:t>
            </a:r>
            <a:r>
              <a:rPr lang="en-US" sz="2200" spc="-25" dirty="0">
                <a:latin typeface="Abadi" panose="020B0604020104020204"/>
                <a:cs typeface="Carlito"/>
              </a:rPr>
              <a:t>integration.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Queries </a:t>
            </a:r>
            <a:r>
              <a:rPr lang="en-US" sz="2200" spc="-20" dirty="0">
                <a:latin typeface="Abadi" panose="020B0604020104020204"/>
                <a:cs typeface="Carlito"/>
              </a:rPr>
              <a:t>were </a:t>
            </a:r>
            <a:r>
              <a:rPr lang="en-US" sz="2200" dirty="0">
                <a:latin typeface="Abadi" panose="020B0604020104020204"/>
                <a:cs typeface="Carlito"/>
              </a:rPr>
              <a:t>made </a:t>
            </a:r>
            <a:r>
              <a:rPr lang="en-US" sz="2200" spc="-20" dirty="0">
                <a:latin typeface="Abadi" panose="020B0604020104020204"/>
                <a:cs typeface="Carlito"/>
              </a:rPr>
              <a:t>to </a:t>
            </a:r>
            <a:r>
              <a:rPr lang="en-US" sz="2200" spc="-10" dirty="0">
                <a:latin typeface="Abadi" panose="020B0604020104020204"/>
                <a:cs typeface="Carlito"/>
              </a:rPr>
              <a:t>get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25" dirty="0">
                <a:latin typeface="Abadi" panose="020B0604020104020204"/>
                <a:cs typeface="Carlito"/>
              </a:rPr>
              <a:t>better </a:t>
            </a:r>
            <a:r>
              <a:rPr lang="en-US" sz="2200" spc="-20" dirty="0">
                <a:latin typeface="Abadi" panose="020B0604020104020204"/>
                <a:cs typeface="Carlito"/>
              </a:rPr>
              <a:t>understanding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dirty="0">
                <a:latin typeface="Abadi" panose="020B0604020104020204"/>
                <a:cs typeface="Carlito"/>
              </a:rPr>
              <a:t>the</a:t>
            </a:r>
            <a:r>
              <a:rPr lang="en-US" sz="2200" spc="25" dirty="0">
                <a:latin typeface="Abadi" panose="020B0604020104020204"/>
                <a:cs typeface="Carlito"/>
              </a:rPr>
              <a:t> </a:t>
            </a:r>
            <a:r>
              <a:rPr lang="en-US" sz="2200" spc="-20" dirty="0">
                <a:latin typeface="Abadi" panose="020B0604020104020204"/>
                <a:cs typeface="Carlito"/>
              </a:rPr>
              <a:t>dataset.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434975">
              <a:lnSpc>
                <a:spcPts val="2200"/>
              </a:lnSpc>
              <a:spcBef>
                <a:spcPts val="144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Queried </a:t>
            </a:r>
            <a:r>
              <a:rPr lang="en-US" sz="2200" spc="-20" dirty="0">
                <a:latin typeface="Abadi" panose="020B0604020104020204"/>
                <a:cs typeface="Carlito"/>
              </a:rPr>
              <a:t>information </a:t>
            </a:r>
            <a:r>
              <a:rPr lang="en-US" sz="2200" dirty="0">
                <a:latin typeface="Abadi" panose="020B0604020104020204"/>
                <a:cs typeface="Carlito"/>
              </a:rPr>
              <a:t>about launch </a:t>
            </a:r>
            <a:r>
              <a:rPr lang="en-US" sz="2200" spc="-20" dirty="0">
                <a:latin typeface="Abadi" panose="020B0604020104020204"/>
                <a:cs typeface="Carlito"/>
              </a:rPr>
              <a:t>site </a:t>
            </a:r>
            <a:r>
              <a:rPr lang="en-US" sz="2200" spc="-5" dirty="0">
                <a:latin typeface="Abadi" panose="020B0604020104020204"/>
                <a:cs typeface="Carlito"/>
              </a:rPr>
              <a:t>names, mission </a:t>
            </a:r>
            <a:r>
              <a:rPr lang="en-US" sz="2200" spc="-20" dirty="0">
                <a:latin typeface="Abadi" panose="020B0604020104020204"/>
                <a:cs typeface="Carlito"/>
              </a:rPr>
              <a:t>outcomes, various pay </a:t>
            </a:r>
            <a:r>
              <a:rPr lang="en-US" sz="2200" dirty="0">
                <a:latin typeface="Abadi" panose="020B0604020104020204"/>
                <a:cs typeface="Carlito"/>
              </a:rPr>
              <a:t>load </a:t>
            </a:r>
            <a:r>
              <a:rPr lang="en-US" sz="2200" spc="-25" dirty="0">
                <a:latin typeface="Abadi" panose="020B0604020104020204"/>
                <a:cs typeface="Carlito"/>
              </a:rPr>
              <a:t>sizes </a:t>
            </a:r>
            <a:r>
              <a:rPr lang="en-US" sz="2200" spc="-5" dirty="0">
                <a:latin typeface="Abadi" panose="020B0604020104020204"/>
                <a:cs typeface="Carlito"/>
              </a:rPr>
              <a:t>of  </a:t>
            </a:r>
            <a:r>
              <a:rPr lang="en-US" sz="2200" spc="-25" dirty="0">
                <a:latin typeface="Abadi" panose="020B0604020104020204"/>
                <a:cs typeface="Carlito"/>
              </a:rPr>
              <a:t>customers </a:t>
            </a:r>
            <a:r>
              <a:rPr lang="en-US" sz="2200" dirty="0">
                <a:latin typeface="Abadi" panose="020B0604020104020204"/>
                <a:cs typeface="Carlito"/>
              </a:rPr>
              <a:t>and </a:t>
            </a:r>
            <a:r>
              <a:rPr lang="en-US" sz="2200" spc="-20" dirty="0">
                <a:latin typeface="Abadi" panose="020B0604020104020204"/>
                <a:cs typeface="Carlito"/>
              </a:rPr>
              <a:t>booster </a:t>
            </a:r>
            <a:r>
              <a:rPr lang="en-US" sz="2200" spc="-25" dirty="0">
                <a:latin typeface="Abadi" panose="020B0604020104020204"/>
                <a:cs typeface="Carlito"/>
              </a:rPr>
              <a:t>versions, </a:t>
            </a:r>
            <a:r>
              <a:rPr lang="en-US" sz="2200" dirty="0">
                <a:latin typeface="Abadi" panose="020B0604020104020204"/>
                <a:cs typeface="Carlito"/>
              </a:rPr>
              <a:t>and landing</a:t>
            </a:r>
            <a:r>
              <a:rPr lang="en-US" sz="2200" spc="5" dirty="0">
                <a:latin typeface="Abadi" panose="020B0604020104020204"/>
                <a:cs typeface="Carlito"/>
              </a:rPr>
              <a:t> </a:t>
            </a:r>
            <a:r>
              <a:rPr lang="en-US" sz="2200" spc="-15" dirty="0">
                <a:latin typeface="Abadi" panose="020B0604020104020204"/>
                <a:cs typeface="Carlito"/>
              </a:rPr>
              <a:t>outcomes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ts val="2210"/>
              </a:lnSpc>
              <a:spcBef>
                <a:spcPts val="335"/>
              </a:spcBef>
            </a:pPr>
            <a:r>
              <a:rPr lang="en-US" sz="2200" spc="-15" dirty="0">
                <a:latin typeface="Abadi" panose="020B0604020104020204"/>
                <a:cs typeface="Carlito"/>
              </a:rPr>
              <a:t>Folium </a:t>
            </a:r>
            <a:r>
              <a:rPr lang="en-US" sz="2200" spc="-5" dirty="0">
                <a:latin typeface="Abadi" panose="020B0604020104020204"/>
                <a:cs typeface="Carlito"/>
              </a:rPr>
              <a:t>maps mark Launch Sites, successful </a:t>
            </a:r>
            <a:r>
              <a:rPr lang="en-US" sz="2200" dirty="0">
                <a:latin typeface="Abadi" panose="020B0604020104020204"/>
                <a:cs typeface="Carlito"/>
              </a:rPr>
              <a:t>and </a:t>
            </a:r>
            <a:r>
              <a:rPr lang="en-US" sz="2200" spc="-5" dirty="0">
                <a:latin typeface="Abadi" panose="020B0604020104020204"/>
                <a:cs typeface="Carlito"/>
              </a:rPr>
              <a:t>unsuccessful </a:t>
            </a:r>
            <a:r>
              <a:rPr lang="en-US" sz="2200" dirty="0">
                <a:latin typeface="Abadi" panose="020B0604020104020204"/>
                <a:cs typeface="Carlito"/>
              </a:rPr>
              <a:t>landings, and a </a:t>
            </a:r>
            <a:r>
              <a:rPr lang="en-US" sz="2200" spc="-25" dirty="0">
                <a:latin typeface="Abadi" panose="020B0604020104020204"/>
                <a:cs typeface="Carlito"/>
              </a:rPr>
              <a:t>proximity example  </a:t>
            </a:r>
            <a:r>
              <a:rPr lang="en-US" sz="2200" spc="-20" dirty="0">
                <a:latin typeface="Abadi" panose="020B0604020104020204"/>
                <a:cs typeface="Carlito"/>
              </a:rPr>
              <a:t>to </a:t>
            </a:r>
            <a:r>
              <a:rPr lang="en-US" sz="2200" spc="-40" dirty="0">
                <a:latin typeface="Abadi" panose="020B0604020104020204"/>
                <a:cs typeface="Carlito"/>
              </a:rPr>
              <a:t>key </a:t>
            </a:r>
            <a:r>
              <a:rPr lang="en-US" sz="2200" spc="-5" dirty="0">
                <a:latin typeface="Abadi" panose="020B0604020104020204"/>
                <a:cs typeface="Carlito"/>
              </a:rPr>
              <a:t>locations: </a:t>
            </a:r>
            <a:r>
              <a:rPr lang="en-US" sz="2200" spc="-60" dirty="0">
                <a:latin typeface="Abadi" panose="020B0604020104020204"/>
                <a:cs typeface="Carlito"/>
              </a:rPr>
              <a:t>Railway, Highway, </a:t>
            </a:r>
            <a:r>
              <a:rPr lang="en-US" sz="2200" spc="-20" dirty="0">
                <a:latin typeface="Abadi" panose="020B0604020104020204"/>
                <a:cs typeface="Carlito"/>
              </a:rPr>
              <a:t>Coast, </a:t>
            </a:r>
            <a:r>
              <a:rPr lang="en-US" sz="2200" dirty="0">
                <a:latin typeface="Abadi" panose="020B0604020104020204"/>
                <a:cs typeface="Carlito"/>
              </a:rPr>
              <a:t>and</a:t>
            </a:r>
            <a:r>
              <a:rPr lang="en-US" sz="2200" spc="35" dirty="0">
                <a:latin typeface="Abadi" panose="020B0604020104020204"/>
                <a:cs typeface="Carlito"/>
              </a:rPr>
              <a:t> </a:t>
            </a:r>
            <a:r>
              <a:rPr lang="en-US" sz="2200" spc="-60" dirty="0">
                <a:latin typeface="Abadi" panose="020B0604020104020204"/>
                <a:cs typeface="Carlito"/>
              </a:rPr>
              <a:t>City.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spc="-15" dirty="0">
                <a:latin typeface="Abadi" panose="020B0604020104020204"/>
                <a:cs typeface="Carlito"/>
              </a:rPr>
              <a:t>allows </a:t>
            </a:r>
            <a:r>
              <a:rPr lang="en-US" sz="2200" spc="-5" dirty="0">
                <a:latin typeface="Abadi" panose="020B0604020104020204"/>
                <a:cs typeface="Carlito"/>
              </a:rPr>
              <a:t>us </a:t>
            </a:r>
            <a:r>
              <a:rPr lang="en-US" sz="2200" spc="-20" dirty="0">
                <a:latin typeface="Abadi" panose="020B0604020104020204"/>
                <a:cs typeface="Carlito"/>
              </a:rPr>
              <a:t>to understand why </a:t>
            </a:r>
            <a:r>
              <a:rPr lang="en-US" sz="2200" dirty="0">
                <a:latin typeface="Abadi" panose="020B0604020104020204"/>
                <a:cs typeface="Carlito"/>
              </a:rPr>
              <a:t>launch </a:t>
            </a:r>
            <a:r>
              <a:rPr lang="en-US" sz="2200" spc="-20" dirty="0">
                <a:latin typeface="Abadi" panose="020B0604020104020204"/>
                <a:cs typeface="Carlito"/>
              </a:rPr>
              <a:t>sites </a:t>
            </a:r>
            <a:r>
              <a:rPr lang="en-US" sz="2200" spc="-25" dirty="0">
                <a:latin typeface="Abadi" panose="020B0604020104020204"/>
                <a:cs typeface="Carlito"/>
              </a:rPr>
              <a:t>may </a:t>
            </a:r>
            <a:r>
              <a:rPr lang="en-US" sz="2200" dirty="0">
                <a:latin typeface="Abadi" panose="020B0604020104020204"/>
                <a:cs typeface="Carlito"/>
              </a:rPr>
              <a:t>be </a:t>
            </a:r>
            <a:r>
              <a:rPr lang="en-US" sz="2200" spc="-20" dirty="0">
                <a:latin typeface="Abadi" panose="020B0604020104020204"/>
                <a:cs typeface="Carlito"/>
              </a:rPr>
              <a:t>located </a:t>
            </a:r>
            <a:r>
              <a:rPr lang="en-US" sz="2200" spc="-5" dirty="0">
                <a:latin typeface="Abadi" panose="020B0604020104020204"/>
                <a:cs typeface="Carlito"/>
              </a:rPr>
              <a:t>where they </a:t>
            </a:r>
            <a:r>
              <a:rPr lang="en-US" sz="2200" spc="-20" dirty="0">
                <a:latin typeface="Abadi" panose="020B0604020104020204"/>
                <a:cs typeface="Carlito"/>
              </a:rPr>
              <a:t>are. </a:t>
            </a:r>
            <a:r>
              <a:rPr lang="en-US" sz="2200" dirty="0">
                <a:latin typeface="Abadi" panose="020B0604020104020204"/>
                <a:cs typeface="Carlito"/>
              </a:rPr>
              <a:t>Also </a:t>
            </a:r>
            <a:r>
              <a:rPr lang="en-US" sz="2200" spc="-20" dirty="0">
                <a:latin typeface="Abadi" panose="020B0604020104020204"/>
                <a:cs typeface="Carlito"/>
              </a:rPr>
              <a:t>visualizes  </a:t>
            </a:r>
            <a:r>
              <a:rPr lang="en-US" sz="2200" spc="-5" dirty="0">
                <a:latin typeface="Abadi" panose="020B0604020104020204"/>
                <a:cs typeface="Carlito"/>
              </a:rPr>
              <a:t>successful </a:t>
            </a:r>
            <a:r>
              <a:rPr lang="en-US" sz="2200" dirty="0">
                <a:latin typeface="Abadi" panose="020B0604020104020204"/>
                <a:cs typeface="Carlito"/>
              </a:rPr>
              <a:t>landings </a:t>
            </a:r>
            <a:r>
              <a:rPr lang="en-US" sz="2200" spc="-25" dirty="0">
                <a:latin typeface="Abadi" panose="020B0604020104020204"/>
                <a:cs typeface="Carlito"/>
              </a:rPr>
              <a:t>relative </a:t>
            </a:r>
            <a:r>
              <a:rPr lang="en-US" sz="2200" spc="-20" dirty="0">
                <a:latin typeface="Abadi" panose="020B0604020104020204"/>
                <a:cs typeface="Carlito"/>
              </a:rPr>
              <a:t>to</a:t>
            </a:r>
            <a:r>
              <a:rPr lang="en-US" sz="2200" spc="-2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location.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200" spc="-10" dirty="0">
                <a:latin typeface="Abadi" panose="020B0604020104020204"/>
                <a:cs typeface="Carlito"/>
              </a:rPr>
              <a:t>Dashboard </a:t>
            </a:r>
            <a:r>
              <a:rPr lang="en-US" sz="2200" dirty="0">
                <a:latin typeface="Abadi" panose="020B0604020104020204"/>
                <a:cs typeface="Carlito"/>
              </a:rPr>
              <a:t>includes a </a:t>
            </a:r>
            <a:r>
              <a:rPr lang="en-US" sz="2200" spc="-5" dirty="0">
                <a:latin typeface="Abadi" panose="020B0604020104020204"/>
                <a:cs typeface="Carlito"/>
              </a:rPr>
              <a:t>pie </a:t>
            </a:r>
            <a:r>
              <a:rPr lang="en-US" sz="2200" dirty="0">
                <a:latin typeface="Abadi" panose="020B0604020104020204"/>
                <a:cs typeface="Carlito"/>
              </a:rPr>
              <a:t>chart and a </a:t>
            </a:r>
            <a:r>
              <a:rPr lang="en-US" sz="2200" spc="-25" dirty="0">
                <a:latin typeface="Abadi" panose="020B0604020104020204"/>
                <a:cs typeface="Carlito"/>
              </a:rPr>
              <a:t>scatter</a:t>
            </a:r>
            <a:r>
              <a:rPr lang="en-US" sz="2200" spc="-13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plot.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84455">
              <a:lnSpc>
                <a:spcPts val="2290"/>
              </a:lnSpc>
              <a:spcBef>
                <a:spcPts val="127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Pie </a:t>
            </a:r>
            <a:r>
              <a:rPr lang="en-US" sz="2200" dirty="0">
                <a:latin typeface="Abadi" panose="020B0604020104020204"/>
                <a:cs typeface="Carlito"/>
              </a:rPr>
              <a:t>chart </a:t>
            </a:r>
            <a:r>
              <a:rPr lang="en-US" sz="2200" spc="-5" dirty="0">
                <a:latin typeface="Abadi" panose="020B0604020104020204"/>
                <a:cs typeface="Carlito"/>
              </a:rPr>
              <a:t>can be selected </a:t>
            </a:r>
            <a:r>
              <a:rPr lang="en-US" sz="2200" spc="-20" dirty="0">
                <a:latin typeface="Abadi" panose="020B0604020104020204"/>
                <a:cs typeface="Carlito"/>
              </a:rPr>
              <a:t>to </a:t>
            </a:r>
            <a:r>
              <a:rPr lang="en-US" sz="2200" spc="-5" dirty="0">
                <a:latin typeface="Abadi" panose="020B0604020104020204"/>
                <a:cs typeface="Carlito"/>
              </a:rPr>
              <a:t>show distribution of successful </a:t>
            </a:r>
            <a:r>
              <a:rPr lang="en-US" sz="2200" dirty="0">
                <a:latin typeface="Abadi" panose="020B0604020104020204"/>
                <a:cs typeface="Carlito"/>
              </a:rPr>
              <a:t>landings </a:t>
            </a:r>
            <a:r>
              <a:rPr lang="en-US" sz="2200" spc="-20" dirty="0">
                <a:latin typeface="Abadi" panose="020B0604020104020204"/>
                <a:cs typeface="Carlito"/>
              </a:rPr>
              <a:t>across </a:t>
            </a:r>
            <a:r>
              <a:rPr lang="en-US" sz="2200" dirty="0">
                <a:latin typeface="Abadi" panose="020B0604020104020204"/>
                <a:cs typeface="Carlito"/>
              </a:rPr>
              <a:t>all launch </a:t>
            </a:r>
            <a:r>
              <a:rPr lang="en-US" sz="2200" spc="-20" dirty="0">
                <a:latin typeface="Abadi" panose="020B0604020104020204"/>
                <a:cs typeface="Carlito"/>
              </a:rPr>
              <a:t>sites </a:t>
            </a:r>
            <a:r>
              <a:rPr lang="en-US" sz="2200" dirty="0">
                <a:latin typeface="Abadi" panose="020B0604020104020204"/>
                <a:cs typeface="Carlito"/>
              </a:rPr>
              <a:t>and  </a:t>
            </a:r>
            <a:r>
              <a:rPr lang="en-US" sz="2200" spc="-5" dirty="0">
                <a:latin typeface="Abadi" panose="020B0604020104020204"/>
                <a:cs typeface="Carlito"/>
              </a:rPr>
              <a:t>can </a:t>
            </a:r>
            <a:r>
              <a:rPr lang="en-US" sz="2200" dirty="0">
                <a:latin typeface="Abadi" panose="020B0604020104020204"/>
                <a:cs typeface="Carlito"/>
              </a:rPr>
              <a:t>be </a:t>
            </a:r>
            <a:r>
              <a:rPr lang="en-US" sz="2200" spc="-5" dirty="0">
                <a:latin typeface="Abadi" panose="020B0604020104020204"/>
                <a:cs typeface="Carlito"/>
              </a:rPr>
              <a:t>selected </a:t>
            </a:r>
            <a:r>
              <a:rPr lang="en-US" sz="2200" spc="-20" dirty="0">
                <a:latin typeface="Abadi" panose="020B0604020104020204"/>
                <a:cs typeface="Carlito"/>
              </a:rPr>
              <a:t>to </a:t>
            </a:r>
            <a:r>
              <a:rPr lang="en-US" sz="2200" spc="-5" dirty="0">
                <a:latin typeface="Abadi" panose="020B0604020104020204"/>
                <a:cs typeface="Carlito"/>
              </a:rPr>
              <a:t>show </a:t>
            </a:r>
            <a:r>
              <a:rPr lang="en-US" sz="2200" dirty="0">
                <a:latin typeface="Abadi" panose="020B0604020104020204"/>
                <a:cs typeface="Carlito"/>
              </a:rPr>
              <a:t>individual launch </a:t>
            </a:r>
            <a:r>
              <a:rPr lang="en-US" sz="2200" spc="-20" dirty="0">
                <a:latin typeface="Abadi" panose="020B0604020104020204"/>
                <a:cs typeface="Carlito"/>
              </a:rPr>
              <a:t>site </a:t>
            </a:r>
            <a:r>
              <a:rPr lang="en-US" sz="2200" dirty="0">
                <a:latin typeface="Abadi" panose="020B0604020104020204"/>
                <a:cs typeface="Carlito"/>
              </a:rPr>
              <a:t>success</a:t>
            </a:r>
            <a:r>
              <a:rPr lang="en-US" sz="2200" spc="-110" dirty="0">
                <a:latin typeface="Abadi" panose="020B0604020104020204"/>
                <a:cs typeface="Carlito"/>
              </a:rPr>
              <a:t> </a:t>
            </a:r>
            <a:r>
              <a:rPr lang="en-US" sz="2200" spc="-30" dirty="0">
                <a:latin typeface="Abadi" panose="020B0604020104020204"/>
                <a:cs typeface="Carlito"/>
              </a:rPr>
              <a:t>rates.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5080">
              <a:lnSpc>
                <a:spcPts val="2210"/>
              </a:lnSpc>
              <a:spcBef>
                <a:spcPts val="1375"/>
              </a:spcBef>
            </a:pPr>
            <a:r>
              <a:rPr lang="en-US" sz="2200" spc="-25" dirty="0">
                <a:latin typeface="Abadi" panose="020B0604020104020204"/>
                <a:cs typeface="Carlito"/>
              </a:rPr>
              <a:t>Scatter </a:t>
            </a:r>
            <a:r>
              <a:rPr lang="en-US" sz="2200" spc="-5" dirty="0">
                <a:latin typeface="Abadi" panose="020B0604020104020204"/>
                <a:cs typeface="Carlito"/>
              </a:rPr>
              <a:t>plot </a:t>
            </a:r>
            <a:r>
              <a:rPr lang="en-US" sz="2200" spc="-40" dirty="0">
                <a:latin typeface="Abadi" panose="020B0604020104020204"/>
                <a:cs typeface="Carlito"/>
              </a:rPr>
              <a:t>takes </a:t>
            </a:r>
            <a:r>
              <a:rPr lang="en-US" sz="2200" spc="-20" dirty="0">
                <a:latin typeface="Abadi" panose="020B0604020104020204"/>
                <a:cs typeface="Carlito"/>
              </a:rPr>
              <a:t>two </a:t>
            </a:r>
            <a:r>
              <a:rPr lang="en-US" sz="2200" dirty="0">
                <a:latin typeface="Abadi" panose="020B0604020104020204"/>
                <a:cs typeface="Carlito"/>
              </a:rPr>
              <a:t>inputs: All </a:t>
            </a:r>
            <a:r>
              <a:rPr lang="en-US" sz="2200" spc="-20" dirty="0">
                <a:latin typeface="Abadi" panose="020B0604020104020204"/>
                <a:cs typeface="Carlito"/>
              </a:rPr>
              <a:t>sites </a:t>
            </a:r>
            <a:r>
              <a:rPr lang="en-US" sz="2200" spc="-5" dirty="0">
                <a:latin typeface="Abadi" panose="020B0604020104020204"/>
                <a:cs typeface="Carlito"/>
              </a:rPr>
              <a:t>or </a:t>
            </a:r>
            <a:r>
              <a:rPr lang="en-US" sz="2200" dirty="0">
                <a:latin typeface="Abadi" panose="020B0604020104020204"/>
                <a:cs typeface="Carlito"/>
              </a:rPr>
              <a:t>individual </a:t>
            </a:r>
            <a:r>
              <a:rPr lang="en-US" sz="2200" spc="-20" dirty="0">
                <a:latin typeface="Abadi" panose="020B0604020104020204"/>
                <a:cs typeface="Carlito"/>
              </a:rPr>
              <a:t>site </a:t>
            </a:r>
            <a:r>
              <a:rPr lang="en-US" sz="2200" dirty="0">
                <a:latin typeface="Abadi" panose="020B0604020104020204"/>
                <a:cs typeface="Carlito"/>
              </a:rPr>
              <a:t>and </a:t>
            </a:r>
            <a:r>
              <a:rPr lang="en-US" sz="2200" spc="-5" dirty="0">
                <a:latin typeface="Abadi" panose="020B0604020104020204"/>
                <a:cs typeface="Carlito"/>
              </a:rPr>
              <a:t>payload mass on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5" dirty="0">
                <a:latin typeface="Abadi" panose="020B0604020104020204"/>
                <a:cs typeface="Carlito"/>
              </a:rPr>
              <a:t>slider between </a:t>
            </a:r>
            <a:r>
              <a:rPr lang="en-US" sz="2200" dirty="0">
                <a:latin typeface="Abadi" panose="020B0604020104020204"/>
                <a:cs typeface="Carlito"/>
              </a:rPr>
              <a:t>0  and 10000</a:t>
            </a:r>
            <a:r>
              <a:rPr lang="en-US" sz="2200" spc="-100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kg.</a:t>
            </a: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The pie </a:t>
            </a:r>
            <a:r>
              <a:rPr lang="en-US" sz="2200" dirty="0">
                <a:latin typeface="Abadi" panose="020B0604020104020204"/>
                <a:cs typeface="Carlito"/>
              </a:rPr>
              <a:t>chart is </a:t>
            </a:r>
            <a:r>
              <a:rPr lang="en-US" sz="2200" spc="-5" dirty="0">
                <a:latin typeface="Abadi" panose="020B0604020104020204"/>
                <a:cs typeface="Carlito"/>
              </a:rPr>
              <a:t>used </a:t>
            </a:r>
            <a:r>
              <a:rPr lang="en-US" sz="2200" spc="-20" dirty="0">
                <a:latin typeface="Abadi" panose="020B0604020104020204"/>
                <a:cs typeface="Carlito"/>
              </a:rPr>
              <a:t>to visualize </a:t>
            </a:r>
            <a:r>
              <a:rPr lang="en-US" sz="2200" dirty="0">
                <a:latin typeface="Abadi" panose="020B0604020104020204"/>
                <a:cs typeface="Carlito"/>
              </a:rPr>
              <a:t>launch </a:t>
            </a:r>
            <a:r>
              <a:rPr lang="en-US" sz="2200" spc="-20" dirty="0">
                <a:latin typeface="Abadi" panose="020B0604020104020204"/>
                <a:cs typeface="Carlito"/>
              </a:rPr>
              <a:t>site </a:t>
            </a:r>
            <a:r>
              <a:rPr lang="en-US" sz="2200" dirty="0">
                <a:latin typeface="Abadi" panose="020B0604020104020204"/>
                <a:cs typeface="Carlito"/>
              </a:rPr>
              <a:t>success</a:t>
            </a:r>
            <a:r>
              <a:rPr lang="en-US" sz="2200" spc="20" dirty="0">
                <a:latin typeface="Abadi" panose="020B0604020104020204"/>
                <a:cs typeface="Carlito"/>
              </a:rPr>
              <a:t> </a:t>
            </a:r>
            <a:r>
              <a:rPr lang="en-US" sz="2200" spc="-40" dirty="0">
                <a:latin typeface="Abadi" panose="020B0604020104020204"/>
                <a:cs typeface="Carlito"/>
              </a:rPr>
              <a:t>rate.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50"/>
              </a:lnSpc>
              <a:spcBef>
                <a:spcPts val="110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The </a:t>
            </a:r>
            <a:r>
              <a:rPr lang="en-US" sz="2200" spc="-25" dirty="0">
                <a:latin typeface="Abadi" panose="020B0604020104020204"/>
                <a:cs typeface="Carlito"/>
              </a:rPr>
              <a:t>scatter </a:t>
            </a:r>
            <a:r>
              <a:rPr lang="en-US" sz="2200" spc="-5" dirty="0">
                <a:latin typeface="Abadi" panose="020B0604020104020204"/>
                <a:cs typeface="Carlito"/>
              </a:rPr>
              <a:t>plot can help </a:t>
            </a:r>
            <a:r>
              <a:rPr lang="en-US" sz="2200" dirty="0">
                <a:latin typeface="Abadi" panose="020B0604020104020204"/>
                <a:cs typeface="Carlito"/>
              </a:rPr>
              <a:t>us </a:t>
            </a:r>
            <a:r>
              <a:rPr lang="en-US" sz="2200" spc="-5" dirty="0">
                <a:latin typeface="Abadi" panose="020B0604020104020204"/>
                <a:cs typeface="Carlito"/>
              </a:rPr>
              <a:t>see how </a:t>
            </a:r>
            <a:r>
              <a:rPr lang="en-US" sz="2200" dirty="0">
                <a:latin typeface="Abadi" panose="020B0604020104020204"/>
                <a:cs typeface="Carlito"/>
              </a:rPr>
              <a:t>success </a:t>
            </a:r>
            <a:r>
              <a:rPr lang="en-US" sz="2200" spc="-10" dirty="0">
                <a:latin typeface="Abadi" panose="020B0604020104020204"/>
                <a:cs typeface="Carlito"/>
              </a:rPr>
              <a:t>varies </a:t>
            </a:r>
            <a:r>
              <a:rPr lang="en-US" sz="2200" spc="-20" dirty="0">
                <a:latin typeface="Abadi" panose="020B0604020104020204"/>
                <a:cs typeface="Carlito"/>
              </a:rPr>
              <a:t>across </a:t>
            </a:r>
            <a:r>
              <a:rPr lang="en-US" sz="2200" dirty="0">
                <a:latin typeface="Abadi" panose="020B0604020104020204"/>
                <a:cs typeface="Carlito"/>
              </a:rPr>
              <a:t>launch </a:t>
            </a:r>
            <a:r>
              <a:rPr lang="en-US" sz="2200" spc="-20" dirty="0">
                <a:latin typeface="Abadi" panose="020B0604020104020204"/>
                <a:cs typeface="Carlito"/>
              </a:rPr>
              <a:t>sites, </a:t>
            </a:r>
            <a:r>
              <a:rPr lang="en-US" sz="2200" spc="-10" dirty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mass,</a:t>
            </a:r>
            <a:r>
              <a:rPr lang="en-US" sz="2200" spc="1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and</a:t>
            </a:r>
          </a:p>
          <a:p>
            <a:pPr marL="12700">
              <a:lnSpc>
                <a:spcPts val="2350"/>
              </a:lnSpc>
            </a:pPr>
            <a:r>
              <a:rPr lang="en-US" sz="2200" spc="-20" dirty="0">
                <a:latin typeface="Abadi" panose="020B0604020104020204"/>
                <a:cs typeface="Carlito"/>
              </a:rPr>
              <a:t>booster </a:t>
            </a:r>
            <a:r>
              <a:rPr lang="en-US" sz="2200" spc="-25" dirty="0">
                <a:latin typeface="Abadi" panose="020B0604020104020204"/>
                <a:cs typeface="Carlito"/>
              </a:rPr>
              <a:t>version</a:t>
            </a:r>
            <a:r>
              <a:rPr lang="en-US" sz="2200" dirty="0">
                <a:latin typeface="Abadi" panose="020B0604020104020204"/>
                <a:cs typeface="Carlito"/>
              </a:rPr>
              <a:t> </a:t>
            </a:r>
            <a:r>
              <a:rPr lang="en-US" sz="2200" spc="-45" dirty="0">
                <a:latin typeface="Abadi" panose="020B0604020104020204"/>
                <a:cs typeface="Carlito"/>
              </a:rPr>
              <a:t>category.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pSp>
        <p:nvGrpSpPr>
          <p:cNvPr id="6" name="object 5"/>
          <p:cNvGrpSpPr/>
          <p:nvPr/>
        </p:nvGrpSpPr>
        <p:grpSpPr>
          <a:xfrm>
            <a:off x="2564891" y="1933955"/>
            <a:ext cx="1938655" cy="1728470"/>
            <a:chOff x="3822191" y="1933955"/>
            <a:chExt cx="1938655" cy="1728470"/>
          </a:xfrm>
          <a:solidFill>
            <a:srgbClr val="C00000"/>
          </a:solidFill>
        </p:grpSpPr>
        <p:sp>
          <p:nvSpPr>
            <p:cNvPr id="7" name="object 6"/>
            <p:cNvSpPr/>
            <p:nvPr/>
          </p:nvSpPr>
          <p:spPr>
            <a:xfrm>
              <a:off x="4133087" y="2229611"/>
              <a:ext cx="173990" cy="1432560"/>
            </a:xfrm>
            <a:custGeom>
              <a:avLst/>
              <a:gdLst/>
              <a:ahLst/>
              <a:cxnLst/>
              <a:rect l="l" t="t" r="r" b="b"/>
              <a:pathLst>
                <a:path w="173989" h="1432560">
                  <a:moveTo>
                    <a:pt x="173482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3482" y="1432560"/>
                  </a:lnTo>
                  <a:lnTo>
                    <a:pt x="173482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7"/>
            <p:cNvSpPr/>
            <p:nvPr/>
          </p:nvSpPr>
          <p:spPr>
            <a:xfrm>
              <a:off x="3829811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1807845" y="0"/>
                  </a:moveTo>
                  <a:lnTo>
                    <a:pt x="115315" y="0"/>
                  </a:lnTo>
                  <a:lnTo>
                    <a:pt x="70485" y="9016"/>
                  </a:lnTo>
                  <a:lnTo>
                    <a:pt x="33782" y="33782"/>
                  </a:lnTo>
                  <a:lnTo>
                    <a:pt x="9016" y="70485"/>
                  </a:lnTo>
                  <a:lnTo>
                    <a:pt x="0" y="115315"/>
                  </a:lnTo>
                  <a:lnTo>
                    <a:pt x="0" y="1038225"/>
                  </a:lnTo>
                  <a:lnTo>
                    <a:pt x="9016" y="1083056"/>
                  </a:lnTo>
                  <a:lnTo>
                    <a:pt x="33782" y="1119759"/>
                  </a:lnTo>
                  <a:lnTo>
                    <a:pt x="70485" y="1144524"/>
                  </a:lnTo>
                  <a:lnTo>
                    <a:pt x="115315" y="1153540"/>
                  </a:lnTo>
                  <a:lnTo>
                    <a:pt x="1807845" y="1153540"/>
                  </a:lnTo>
                  <a:lnTo>
                    <a:pt x="1852676" y="1144524"/>
                  </a:lnTo>
                  <a:lnTo>
                    <a:pt x="1889378" y="1119759"/>
                  </a:lnTo>
                  <a:lnTo>
                    <a:pt x="1914143" y="1083056"/>
                  </a:lnTo>
                  <a:lnTo>
                    <a:pt x="1923161" y="1038225"/>
                  </a:lnTo>
                  <a:lnTo>
                    <a:pt x="1923161" y="115315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6" y="9016"/>
                  </a:lnTo>
                  <a:lnTo>
                    <a:pt x="1807845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8"/>
            <p:cNvSpPr/>
            <p:nvPr/>
          </p:nvSpPr>
          <p:spPr>
            <a:xfrm>
              <a:off x="3829811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0" y="115315"/>
                  </a:moveTo>
                  <a:lnTo>
                    <a:pt x="9016" y="70485"/>
                  </a:lnTo>
                  <a:lnTo>
                    <a:pt x="33782" y="33782"/>
                  </a:lnTo>
                  <a:lnTo>
                    <a:pt x="70485" y="9016"/>
                  </a:lnTo>
                  <a:lnTo>
                    <a:pt x="115315" y="0"/>
                  </a:lnTo>
                  <a:lnTo>
                    <a:pt x="1807845" y="0"/>
                  </a:lnTo>
                  <a:lnTo>
                    <a:pt x="1852676" y="9016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5"/>
                  </a:lnTo>
                  <a:lnTo>
                    <a:pt x="1923161" y="1038225"/>
                  </a:lnTo>
                  <a:lnTo>
                    <a:pt x="1914143" y="1083056"/>
                  </a:lnTo>
                  <a:lnTo>
                    <a:pt x="1889378" y="1119759"/>
                  </a:lnTo>
                  <a:lnTo>
                    <a:pt x="1852676" y="1144524"/>
                  </a:lnTo>
                  <a:lnTo>
                    <a:pt x="1807845" y="1153540"/>
                  </a:lnTo>
                  <a:lnTo>
                    <a:pt x="115315" y="1153540"/>
                  </a:lnTo>
                  <a:lnTo>
                    <a:pt x="70485" y="1144524"/>
                  </a:lnTo>
                  <a:lnTo>
                    <a:pt x="33782" y="1119759"/>
                  </a:lnTo>
                  <a:lnTo>
                    <a:pt x="9016" y="1083056"/>
                  </a:lnTo>
                  <a:lnTo>
                    <a:pt x="0" y="1038225"/>
                  </a:lnTo>
                  <a:lnTo>
                    <a:pt x="0" y="115315"/>
                  </a:lnTo>
                  <a:close/>
                </a:path>
              </a:pathLst>
            </a:custGeom>
            <a:grpFill/>
            <a:ln w="15240"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9"/>
          <p:cNvSpPr txBox="1"/>
          <p:nvPr/>
        </p:nvSpPr>
        <p:spPr>
          <a:xfrm>
            <a:off x="2675895" y="2533718"/>
            <a:ext cx="1712966" cy="2750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Split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label</a:t>
            </a:r>
            <a:r>
              <a:rPr sz="1700" spc="-19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column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11" name="object 10"/>
          <p:cNvSpPr txBox="1"/>
          <p:nvPr/>
        </p:nvSpPr>
        <p:spPr>
          <a:xfrm>
            <a:off x="2603656" y="2171818"/>
            <a:ext cx="1990111" cy="28068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‘Class’ </a:t>
            </a:r>
            <a:r>
              <a:rPr sz="1700" spc="-15" dirty="0">
                <a:solidFill>
                  <a:srgbClr val="FFFFFF"/>
                </a:solidFill>
                <a:latin typeface="Carlito"/>
                <a:cs typeface="Carlito"/>
              </a:rPr>
              <a:t>from</a:t>
            </a:r>
            <a:r>
              <a:rPr sz="1700" spc="-2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15" dirty="0">
                <a:solidFill>
                  <a:srgbClr val="FFFFFF"/>
                </a:solidFill>
                <a:latin typeface="Carlito"/>
                <a:cs typeface="Carlito"/>
              </a:rPr>
              <a:t>dataset</a:t>
            </a:r>
            <a:endParaRPr sz="1700" dirty="0">
              <a:latin typeface="Carlito"/>
              <a:cs typeface="Carlito"/>
            </a:endParaRPr>
          </a:p>
        </p:txBody>
      </p:sp>
      <p:grpSp>
        <p:nvGrpSpPr>
          <p:cNvPr id="12" name="object 11"/>
          <p:cNvGrpSpPr/>
          <p:nvPr/>
        </p:nvGrpSpPr>
        <p:grpSpPr>
          <a:xfrm>
            <a:off x="2564891" y="3375659"/>
            <a:ext cx="1938655" cy="1729739"/>
            <a:chOff x="3822191" y="3375659"/>
            <a:chExt cx="1938655" cy="1729739"/>
          </a:xfrm>
          <a:solidFill>
            <a:srgbClr val="C00000"/>
          </a:solidFill>
        </p:grpSpPr>
        <p:sp>
          <p:nvSpPr>
            <p:cNvPr id="13" name="object 12"/>
            <p:cNvSpPr/>
            <p:nvPr/>
          </p:nvSpPr>
          <p:spPr>
            <a:xfrm>
              <a:off x="4133087" y="3672839"/>
              <a:ext cx="173990" cy="1432560"/>
            </a:xfrm>
            <a:custGeom>
              <a:avLst/>
              <a:gdLst/>
              <a:ahLst/>
              <a:cxnLst/>
              <a:rect l="l" t="t" r="r" b="b"/>
              <a:pathLst>
                <a:path w="173989" h="1432560">
                  <a:moveTo>
                    <a:pt x="173482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3482" y="1432560"/>
                  </a:lnTo>
                  <a:lnTo>
                    <a:pt x="173482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3"/>
            <p:cNvSpPr/>
            <p:nvPr/>
          </p:nvSpPr>
          <p:spPr>
            <a:xfrm>
              <a:off x="3829811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4" h="1155064">
                  <a:moveTo>
                    <a:pt x="1807590" y="0"/>
                  </a:moveTo>
                  <a:lnTo>
                    <a:pt x="115570" y="0"/>
                  </a:lnTo>
                  <a:lnTo>
                    <a:pt x="70612" y="9017"/>
                  </a:lnTo>
                  <a:lnTo>
                    <a:pt x="33782" y="33782"/>
                  </a:lnTo>
                  <a:lnTo>
                    <a:pt x="9016" y="70485"/>
                  </a:lnTo>
                  <a:lnTo>
                    <a:pt x="0" y="115570"/>
                  </a:lnTo>
                  <a:lnTo>
                    <a:pt x="0" y="1039114"/>
                  </a:lnTo>
                  <a:lnTo>
                    <a:pt x="9016" y="1084199"/>
                  </a:lnTo>
                  <a:lnTo>
                    <a:pt x="33782" y="1120902"/>
                  </a:lnTo>
                  <a:lnTo>
                    <a:pt x="70612" y="1145667"/>
                  </a:lnTo>
                  <a:lnTo>
                    <a:pt x="115570" y="1154684"/>
                  </a:lnTo>
                  <a:lnTo>
                    <a:pt x="1807590" y="1154684"/>
                  </a:lnTo>
                  <a:lnTo>
                    <a:pt x="1852549" y="1145667"/>
                  </a:lnTo>
                  <a:lnTo>
                    <a:pt x="1889378" y="1120902"/>
                  </a:lnTo>
                  <a:lnTo>
                    <a:pt x="1914143" y="1084199"/>
                  </a:lnTo>
                  <a:lnTo>
                    <a:pt x="1923161" y="1039114"/>
                  </a:lnTo>
                  <a:lnTo>
                    <a:pt x="1923161" y="115570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549" y="9017"/>
                  </a:lnTo>
                  <a:lnTo>
                    <a:pt x="180759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4"/>
            <p:cNvSpPr/>
            <p:nvPr/>
          </p:nvSpPr>
          <p:spPr>
            <a:xfrm>
              <a:off x="3829811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4" h="1155064">
                  <a:moveTo>
                    <a:pt x="0" y="115570"/>
                  </a:moveTo>
                  <a:lnTo>
                    <a:pt x="9016" y="70485"/>
                  </a:lnTo>
                  <a:lnTo>
                    <a:pt x="33782" y="33782"/>
                  </a:lnTo>
                  <a:lnTo>
                    <a:pt x="70612" y="9017"/>
                  </a:lnTo>
                  <a:lnTo>
                    <a:pt x="115570" y="0"/>
                  </a:lnTo>
                  <a:lnTo>
                    <a:pt x="1807590" y="0"/>
                  </a:lnTo>
                  <a:lnTo>
                    <a:pt x="1852549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570"/>
                  </a:lnTo>
                  <a:lnTo>
                    <a:pt x="1923161" y="1039114"/>
                  </a:lnTo>
                  <a:lnTo>
                    <a:pt x="1914143" y="1084199"/>
                  </a:lnTo>
                  <a:lnTo>
                    <a:pt x="1889378" y="1120902"/>
                  </a:lnTo>
                  <a:lnTo>
                    <a:pt x="1852549" y="1145667"/>
                  </a:lnTo>
                  <a:lnTo>
                    <a:pt x="1807590" y="1154684"/>
                  </a:lnTo>
                  <a:lnTo>
                    <a:pt x="115570" y="1154684"/>
                  </a:lnTo>
                  <a:lnTo>
                    <a:pt x="70612" y="1145667"/>
                  </a:lnTo>
                  <a:lnTo>
                    <a:pt x="33782" y="1120902"/>
                  </a:lnTo>
                  <a:lnTo>
                    <a:pt x="9016" y="1084199"/>
                  </a:lnTo>
                  <a:lnTo>
                    <a:pt x="0" y="1039114"/>
                  </a:lnTo>
                  <a:lnTo>
                    <a:pt x="0" y="115570"/>
                  </a:lnTo>
                  <a:close/>
                </a:path>
              </a:pathLst>
            </a:custGeom>
            <a:grpFill/>
            <a:ln w="15240"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5"/>
          <p:cNvSpPr txBox="1"/>
          <p:nvPr/>
        </p:nvSpPr>
        <p:spPr>
          <a:xfrm>
            <a:off x="2765020" y="3587981"/>
            <a:ext cx="1742311" cy="2750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Fit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and</a:t>
            </a:r>
            <a:r>
              <a:rPr sz="1700" spc="-1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45" dirty="0">
                <a:solidFill>
                  <a:srgbClr val="FFFFFF"/>
                </a:solidFill>
                <a:latin typeface="Carlito"/>
                <a:cs typeface="Carlito"/>
              </a:rPr>
              <a:t>Transform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17" name="object 16"/>
          <p:cNvSpPr txBox="1"/>
          <p:nvPr/>
        </p:nvSpPr>
        <p:spPr>
          <a:xfrm>
            <a:off x="2846578" y="3888870"/>
            <a:ext cx="1730372" cy="27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5" dirty="0">
                <a:solidFill>
                  <a:srgbClr val="FFFFFF"/>
                </a:solidFill>
                <a:latin typeface="Carlito"/>
                <a:cs typeface="Carlito"/>
              </a:rPr>
              <a:t>Features</a:t>
            </a:r>
            <a:r>
              <a:rPr sz="170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using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18" name="object 17"/>
          <p:cNvSpPr txBox="1"/>
          <p:nvPr/>
        </p:nvSpPr>
        <p:spPr>
          <a:xfrm>
            <a:off x="2765020" y="4198553"/>
            <a:ext cx="1667382" cy="27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Standard</a:t>
            </a:r>
            <a:r>
              <a:rPr sz="1700" spc="-2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Scaler</a:t>
            </a:r>
            <a:endParaRPr sz="1700" dirty="0">
              <a:latin typeface="Carlito"/>
              <a:cs typeface="Carlito"/>
            </a:endParaRPr>
          </a:p>
        </p:txBody>
      </p:sp>
      <p:grpSp>
        <p:nvGrpSpPr>
          <p:cNvPr id="19" name="object 18"/>
          <p:cNvGrpSpPr/>
          <p:nvPr/>
        </p:nvGrpSpPr>
        <p:grpSpPr>
          <a:xfrm>
            <a:off x="2564891" y="4818888"/>
            <a:ext cx="2950845" cy="1169035"/>
            <a:chOff x="3822191" y="4818888"/>
            <a:chExt cx="2950845" cy="1169035"/>
          </a:xfrm>
          <a:solidFill>
            <a:srgbClr val="C00000"/>
          </a:solidFill>
        </p:grpSpPr>
        <p:sp>
          <p:nvSpPr>
            <p:cNvPr id="20" name="object 19"/>
            <p:cNvSpPr/>
            <p:nvPr/>
          </p:nvSpPr>
          <p:spPr>
            <a:xfrm>
              <a:off x="4224527" y="5023104"/>
              <a:ext cx="2548255" cy="173990"/>
            </a:xfrm>
            <a:custGeom>
              <a:avLst/>
              <a:gdLst/>
              <a:ahLst/>
              <a:cxnLst/>
              <a:rect l="l" t="t" r="r" b="b"/>
              <a:pathLst>
                <a:path w="2548254" h="173989">
                  <a:moveTo>
                    <a:pt x="2548001" y="0"/>
                  </a:moveTo>
                  <a:lnTo>
                    <a:pt x="0" y="0"/>
                  </a:lnTo>
                  <a:lnTo>
                    <a:pt x="0" y="173482"/>
                  </a:lnTo>
                  <a:lnTo>
                    <a:pt x="2548001" y="173482"/>
                  </a:lnTo>
                  <a:lnTo>
                    <a:pt x="2548001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0"/>
            <p:cNvSpPr/>
            <p:nvPr/>
          </p:nvSpPr>
          <p:spPr>
            <a:xfrm>
              <a:off x="3829811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1807845" y="0"/>
                  </a:moveTo>
                  <a:lnTo>
                    <a:pt x="115315" y="0"/>
                  </a:lnTo>
                  <a:lnTo>
                    <a:pt x="70485" y="9017"/>
                  </a:lnTo>
                  <a:lnTo>
                    <a:pt x="33782" y="33782"/>
                  </a:lnTo>
                  <a:lnTo>
                    <a:pt x="9016" y="70485"/>
                  </a:lnTo>
                  <a:lnTo>
                    <a:pt x="0" y="115316"/>
                  </a:lnTo>
                  <a:lnTo>
                    <a:pt x="0" y="1038186"/>
                  </a:lnTo>
                  <a:lnTo>
                    <a:pt x="9016" y="1083081"/>
                  </a:lnTo>
                  <a:lnTo>
                    <a:pt x="33782" y="1119759"/>
                  </a:lnTo>
                  <a:lnTo>
                    <a:pt x="70485" y="1144473"/>
                  </a:lnTo>
                  <a:lnTo>
                    <a:pt x="115315" y="1153541"/>
                  </a:lnTo>
                  <a:lnTo>
                    <a:pt x="1807845" y="1153541"/>
                  </a:lnTo>
                  <a:lnTo>
                    <a:pt x="1852676" y="1144473"/>
                  </a:lnTo>
                  <a:lnTo>
                    <a:pt x="1889378" y="1119759"/>
                  </a:lnTo>
                  <a:lnTo>
                    <a:pt x="1914143" y="1083081"/>
                  </a:lnTo>
                  <a:lnTo>
                    <a:pt x="1923161" y="1038186"/>
                  </a:lnTo>
                  <a:lnTo>
                    <a:pt x="1923161" y="115316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6" y="9017"/>
                  </a:lnTo>
                  <a:lnTo>
                    <a:pt x="1807845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1"/>
            <p:cNvSpPr/>
            <p:nvPr/>
          </p:nvSpPr>
          <p:spPr>
            <a:xfrm>
              <a:off x="3829811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0" y="115316"/>
                  </a:moveTo>
                  <a:lnTo>
                    <a:pt x="9016" y="70485"/>
                  </a:lnTo>
                  <a:lnTo>
                    <a:pt x="33782" y="33782"/>
                  </a:lnTo>
                  <a:lnTo>
                    <a:pt x="70485" y="9017"/>
                  </a:lnTo>
                  <a:lnTo>
                    <a:pt x="115315" y="0"/>
                  </a:lnTo>
                  <a:lnTo>
                    <a:pt x="1807845" y="0"/>
                  </a:lnTo>
                  <a:lnTo>
                    <a:pt x="1852676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6"/>
                  </a:lnTo>
                  <a:lnTo>
                    <a:pt x="1923161" y="1038186"/>
                  </a:lnTo>
                  <a:lnTo>
                    <a:pt x="1914143" y="1083081"/>
                  </a:lnTo>
                  <a:lnTo>
                    <a:pt x="1889378" y="1119759"/>
                  </a:lnTo>
                  <a:lnTo>
                    <a:pt x="1852676" y="1144473"/>
                  </a:lnTo>
                  <a:lnTo>
                    <a:pt x="1807845" y="1153541"/>
                  </a:lnTo>
                  <a:lnTo>
                    <a:pt x="115315" y="1153541"/>
                  </a:lnTo>
                  <a:lnTo>
                    <a:pt x="70485" y="1144473"/>
                  </a:lnTo>
                  <a:lnTo>
                    <a:pt x="33782" y="1119759"/>
                  </a:lnTo>
                  <a:lnTo>
                    <a:pt x="9016" y="1083081"/>
                  </a:lnTo>
                  <a:lnTo>
                    <a:pt x="0" y="1038186"/>
                  </a:lnTo>
                  <a:lnTo>
                    <a:pt x="0" y="115316"/>
                  </a:lnTo>
                  <a:close/>
                </a:path>
              </a:pathLst>
            </a:custGeom>
            <a:grpFill/>
            <a:ln w="15240"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2"/>
          <p:cNvSpPr txBox="1"/>
          <p:nvPr/>
        </p:nvSpPr>
        <p:spPr>
          <a:xfrm>
            <a:off x="2603656" y="5221928"/>
            <a:ext cx="1649250" cy="2750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30" dirty="0">
                <a:solidFill>
                  <a:srgbClr val="FFFFFF"/>
                </a:solidFill>
                <a:latin typeface="Carlito"/>
                <a:cs typeface="Carlito"/>
              </a:rPr>
              <a:t>Train_test_split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24" name="object 23"/>
          <p:cNvSpPr txBox="1"/>
          <p:nvPr/>
        </p:nvSpPr>
        <p:spPr>
          <a:xfrm>
            <a:off x="4047711" y="5233755"/>
            <a:ext cx="569723" cy="27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d</a:t>
            </a:r>
            <a:r>
              <a:rPr sz="1700" spc="-25" dirty="0">
                <a:solidFill>
                  <a:srgbClr val="FFFFFF"/>
                </a:solidFill>
                <a:latin typeface="Carlito"/>
                <a:cs typeface="Carlito"/>
              </a:rPr>
              <a:t>a</a:t>
            </a:r>
            <a:r>
              <a:rPr sz="1700" spc="-45" dirty="0">
                <a:solidFill>
                  <a:srgbClr val="FFFFFF"/>
                </a:solidFill>
                <a:latin typeface="Carlito"/>
                <a:cs typeface="Carlito"/>
              </a:rPr>
              <a:t>t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</a:t>
            </a:r>
            <a:endParaRPr sz="1700" dirty="0">
              <a:latin typeface="Carlito"/>
              <a:cs typeface="Carlito"/>
            </a:endParaRPr>
          </a:p>
        </p:txBody>
      </p:sp>
      <p:grpSp>
        <p:nvGrpSpPr>
          <p:cNvPr id="25" name="object 24"/>
          <p:cNvGrpSpPr/>
          <p:nvPr/>
        </p:nvGrpSpPr>
        <p:grpSpPr>
          <a:xfrm>
            <a:off x="5123688" y="3672840"/>
            <a:ext cx="1938655" cy="2315210"/>
            <a:chOff x="6380988" y="3672840"/>
            <a:chExt cx="1938655" cy="2315210"/>
          </a:xfrm>
          <a:solidFill>
            <a:srgbClr val="C00000"/>
          </a:solidFill>
        </p:grpSpPr>
        <p:sp>
          <p:nvSpPr>
            <p:cNvPr id="26" name="object 25"/>
            <p:cNvSpPr/>
            <p:nvPr/>
          </p:nvSpPr>
          <p:spPr>
            <a:xfrm>
              <a:off x="6691884" y="3672840"/>
              <a:ext cx="172085" cy="1432560"/>
            </a:xfrm>
            <a:custGeom>
              <a:avLst/>
              <a:gdLst/>
              <a:ahLst/>
              <a:cxnLst/>
              <a:rect l="l" t="t" r="r" b="b"/>
              <a:pathLst>
                <a:path w="172084" h="1432560">
                  <a:moveTo>
                    <a:pt x="171703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1703" y="1432560"/>
                  </a:lnTo>
                  <a:lnTo>
                    <a:pt x="171703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6"/>
            <p:cNvSpPr/>
            <p:nvPr/>
          </p:nvSpPr>
          <p:spPr>
            <a:xfrm>
              <a:off x="6388608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1807844" y="0"/>
                  </a:moveTo>
                  <a:lnTo>
                    <a:pt x="115315" y="0"/>
                  </a:lnTo>
                  <a:lnTo>
                    <a:pt x="70484" y="9017"/>
                  </a:lnTo>
                  <a:lnTo>
                    <a:pt x="33781" y="33782"/>
                  </a:lnTo>
                  <a:lnTo>
                    <a:pt x="9016" y="70485"/>
                  </a:lnTo>
                  <a:lnTo>
                    <a:pt x="0" y="115316"/>
                  </a:lnTo>
                  <a:lnTo>
                    <a:pt x="0" y="1038186"/>
                  </a:lnTo>
                  <a:lnTo>
                    <a:pt x="9016" y="1083081"/>
                  </a:lnTo>
                  <a:lnTo>
                    <a:pt x="33781" y="1119759"/>
                  </a:lnTo>
                  <a:lnTo>
                    <a:pt x="70484" y="1144473"/>
                  </a:lnTo>
                  <a:lnTo>
                    <a:pt x="115315" y="1153541"/>
                  </a:lnTo>
                  <a:lnTo>
                    <a:pt x="1807844" y="1153541"/>
                  </a:lnTo>
                  <a:lnTo>
                    <a:pt x="1852675" y="1144473"/>
                  </a:lnTo>
                  <a:lnTo>
                    <a:pt x="1889378" y="1119759"/>
                  </a:lnTo>
                  <a:lnTo>
                    <a:pt x="1914143" y="1083081"/>
                  </a:lnTo>
                  <a:lnTo>
                    <a:pt x="1923161" y="1038186"/>
                  </a:lnTo>
                  <a:lnTo>
                    <a:pt x="1923161" y="115316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5" y="9017"/>
                  </a:lnTo>
                  <a:lnTo>
                    <a:pt x="1807844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7"/>
            <p:cNvSpPr/>
            <p:nvPr/>
          </p:nvSpPr>
          <p:spPr>
            <a:xfrm>
              <a:off x="6388608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0" y="115316"/>
                  </a:moveTo>
                  <a:lnTo>
                    <a:pt x="9016" y="70485"/>
                  </a:lnTo>
                  <a:lnTo>
                    <a:pt x="33781" y="33782"/>
                  </a:lnTo>
                  <a:lnTo>
                    <a:pt x="70484" y="9017"/>
                  </a:lnTo>
                  <a:lnTo>
                    <a:pt x="115315" y="0"/>
                  </a:lnTo>
                  <a:lnTo>
                    <a:pt x="1807844" y="0"/>
                  </a:lnTo>
                  <a:lnTo>
                    <a:pt x="1852675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6"/>
                  </a:lnTo>
                  <a:lnTo>
                    <a:pt x="1923161" y="1038186"/>
                  </a:lnTo>
                  <a:lnTo>
                    <a:pt x="1914143" y="1083081"/>
                  </a:lnTo>
                  <a:lnTo>
                    <a:pt x="1889378" y="1119759"/>
                  </a:lnTo>
                  <a:lnTo>
                    <a:pt x="1852675" y="1144473"/>
                  </a:lnTo>
                  <a:lnTo>
                    <a:pt x="1807844" y="1153541"/>
                  </a:lnTo>
                  <a:lnTo>
                    <a:pt x="115315" y="1153541"/>
                  </a:lnTo>
                  <a:lnTo>
                    <a:pt x="70484" y="1144473"/>
                  </a:lnTo>
                  <a:lnTo>
                    <a:pt x="33781" y="1119759"/>
                  </a:lnTo>
                  <a:lnTo>
                    <a:pt x="9016" y="1083081"/>
                  </a:lnTo>
                  <a:lnTo>
                    <a:pt x="0" y="1038186"/>
                  </a:lnTo>
                  <a:lnTo>
                    <a:pt x="0" y="115316"/>
                  </a:lnTo>
                  <a:close/>
                </a:path>
              </a:pathLst>
            </a:custGeom>
            <a:grpFill/>
            <a:ln w="15240"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8"/>
          <p:cNvSpPr txBox="1"/>
          <p:nvPr/>
        </p:nvSpPr>
        <p:spPr>
          <a:xfrm>
            <a:off x="5403871" y="4949165"/>
            <a:ext cx="1493987" cy="27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GridSearchCV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30" name="object 29"/>
          <p:cNvSpPr txBox="1"/>
          <p:nvPr/>
        </p:nvSpPr>
        <p:spPr>
          <a:xfrm>
            <a:off x="5164075" y="5269968"/>
            <a:ext cx="2004189" cy="538609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 indent="223520">
              <a:lnSpc>
                <a:spcPts val="2000"/>
              </a:lnSpc>
              <a:spcBef>
                <a:spcPts val="200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(cv=10) to find  optimal</a:t>
            </a:r>
            <a:r>
              <a:rPr sz="1700" spc="-15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parameters</a:t>
            </a:r>
            <a:endParaRPr sz="1700" dirty="0">
              <a:latin typeface="Carlito"/>
              <a:cs typeface="Carlito"/>
            </a:endParaRPr>
          </a:p>
        </p:txBody>
      </p:sp>
      <p:grpSp>
        <p:nvGrpSpPr>
          <p:cNvPr id="31" name="object 30"/>
          <p:cNvGrpSpPr/>
          <p:nvPr/>
        </p:nvGrpSpPr>
        <p:grpSpPr>
          <a:xfrm>
            <a:off x="5123688" y="2229611"/>
            <a:ext cx="1938655" cy="2316480"/>
            <a:chOff x="6380988" y="2229611"/>
            <a:chExt cx="1938655" cy="2316480"/>
          </a:xfrm>
          <a:solidFill>
            <a:srgbClr val="C00000"/>
          </a:solidFill>
        </p:grpSpPr>
        <p:sp>
          <p:nvSpPr>
            <p:cNvPr id="32" name="object 31"/>
            <p:cNvSpPr/>
            <p:nvPr/>
          </p:nvSpPr>
          <p:spPr>
            <a:xfrm>
              <a:off x="6691884" y="2229611"/>
              <a:ext cx="172085" cy="1432560"/>
            </a:xfrm>
            <a:custGeom>
              <a:avLst/>
              <a:gdLst/>
              <a:ahLst/>
              <a:cxnLst/>
              <a:rect l="l" t="t" r="r" b="b"/>
              <a:pathLst>
                <a:path w="172084" h="1432560">
                  <a:moveTo>
                    <a:pt x="171703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1703" y="1432560"/>
                  </a:lnTo>
                  <a:lnTo>
                    <a:pt x="171703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2"/>
            <p:cNvSpPr/>
            <p:nvPr/>
          </p:nvSpPr>
          <p:spPr>
            <a:xfrm>
              <a:off x="6388608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1807590" y="0"/>
                  </a:moveTo>
                  <a:lnTo>
                    <a:pt x="115569" y="0"/>
                  </a:lnTo>
                  <a:lnTo>
                    <a:pt x="70612" y="9017"/>
                  </a:lnTo>
                  <a:lnTo>
                    <a:pt x="33781" y="33782"/>
                  </a:lnTo>
                  <a:lnTo>
                    <a:pt x="9016" y="70485"/>
                  </a:lnTo>
                  <a:lnTo>
                    <a:pt x="0" y="115570"/>
                  </a:lnTo>
                  <a:lnTo>
                    <a:pt x="0" y="1039114"/>
                  </a:lnTo>
                  <a:lnTo>
                    <a:pt x="9016" y="1084199"/>
                  </a:lnTo>
                  <a:lnTo>
                    <a:pt x="33781" y="1120902"/>
                  </a:lnTo>
                  <a:lnTo>
                    <a:pt x="70612" y="1145667"/>
                  </a:lnTo>
                  <a:lnTo>
                    <a:pt x="115569" y="1154684"/>
                  </a:lnTo>
                  <a:lnTo>
                    <a:pt x="1807590" y="1154684"/>
                  </a:lnTo>
                  <a:lnTo>
                    <a:pt x="1852548" y="1145667"/>
                  </a:lnTo>
                  <a:lnTo>
                    <a:pt x="1889378" y="1120902"/>
                  </a:lnTo>
                  <a:lnTo>
                    <a:pt x="1914143" y="1084199"/>
                  </a:lnTo>
                  <a:lnTo>
                    <a:pt x="1923161" y="1039114"/>
                  </a:lnTo>
                  <a:lnTo>
                    <a:pt x="1923161" y="115570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548" y="9017"/>
                  </a:lnTo>
                  <a:lnTo>
                    <a:pt x="180759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3"/>
            <p:cNvSpPr/>
            <p:nvPr/>
          </p:nvSpPr>
          <p:spPr>
            <a:xfrm>
              <a:off x="6388608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0" y="115570"/>
                  </a:moveTo>
                  <a:lnTo>
                    <a:pt x="9016" y="70485"/>
                  </a:lnTo>
                  <a:lnTo>
                    <a:pt x="33781" y="33782"/>
                  </a:lnTo>
                  <a:lnTo>
                    <a:pt x="70612" y="9017"/>
                  </a:lnTo>
                  <a:lnTo>
                    <a:pt x="115569" y="0"/>
                  </a:lnTo>
                  <a:lnTo>
                    <a:pt x="1807590" y="0"/>
                  </a:lnTo>
                  <a:lnTo>
                    <a:pt x="1852548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570"/>
                  </a:lnTo>
                  <a:lnTo>
                    <a:pt x="1923161" y="1039114"/>
                  </a:lnTo>
                  <a:lnTo>
                    <a:pt x="1914143" y="1084199"/>
                  </a:lnTo>
                  <a:lnTo>
                    <a:pt x="1889378" y="1120902"/>
                  </a:lnTo>
                  <a:lnTo>
                    <a:pt x="1852548" y="1145667"/>
                  </a:lnTo>
                  <a:lnTo>
                    <a:pt x="1807590" y="1154684"/>
                  </a:lnTo>
                  <a:lnTo>
                    <a:pt x="115569" y="1154684"/>
                  </a:lnTo>
                  <a:lnTo>
                    <a:pt x="70612" y="1145667"/>
                  </a:lnTo>
                  <a:lnTo>
                    <a:pt x="33781" y="1120902"/>
                  </a:lnTo>
                  <a:lnTo>
                    <a:pt x="9016" y="1084199"/>
                  </a:lnTo>
                  <a:lnTo>
                    <a:pt x="0" y="1039114"/>
                  </a:lnTo>
                  <a:lnTo>
                    <a:pt x="0" y="115570"/>
                  </a:lnTo>
                  <a:close/>
                </a:path>
              </a:pathLst>
            </a:custGeom>
            <a:grpFill/>
            <a:ln w="15240"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4"/>
          <p:cNvSpPr txBox="1"/>
          <p:nvPr/>
        </p:nvSpPr>
        <p:spPr>
          <a:xfrm>
            <a:off x="5164075" y="3440993"/>
            <a:ext cx="2068703" cy="2750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Use</a:t>
            </a:r>
            <a:r>
              <a:rPr sz="1700" spc="-1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GridSearchCV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36" name="object 35"/>
          <p:cNvSpPr txBox="1"/>
          <p:nvPr/>
        </p:nvSpPr>
        <p:spPr>
          <a:xfrm>
            <a:off x="5289294" y="3687613"/>
            <a:ext cx="1841539" cy="27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on LogReg,</a:t>
            </a:r>
            <a:r>
              <a:rPr sz="1700" spc="-2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SVM,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37" name="object 36"/>
          <p:cNvSpPr txBox="1"/>
          <p:nvPr/>
        </p:nvSpPr>
        <p:spPr>
          <a:xfrm>
            <a:off x="5238700" y="3968489"/>
            <a:ext cx="1855852" cy="27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Decision </a:t>
            </a:r>
            <a:r>
              <a:rPr sz="1700" spc="-45" dirty="0">
                <a:solidFill>
                  <a:srgbClr val="FFFFFF"/>
                </a:solidFill>
                <a:latin typeface="Carlito"/>
                <a:cs typeface="Carlito"/>
              </a:rPr>
              <a:t>Tree,</a:t>
            </a:r>
            <a:r>
              <a:rPr sz="1700" spc="-2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lang="en-US" sz="1700" spc="-235" dirty="0" smtClean="0">
                <a:solidFill>
                  <a:srgbClr val="FFFFFF"/>
                </a:solidFill>
                <a:latin typeface="Carlito"/>
                <a:cs typeface="Carlito"/>
              </a:rPr>
              <a:t>&amp;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38" name="object 37"/>
          <p:cNvSpPr txBox="1"/>
          <p:nvPr/>
        </p:nvSpPr>
        <p:spPr>
          <a:xfrm>
            <a:off x="5470666" y="4230039"/>
            <a:ext cx="1516761" cy="2754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KNN</a:t>
            </a:r>
            <a:r>
              <a:rPr sz="1700" spc="-14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endParaRPr sz="1700" dirty="0">
              <a:latin typeface="Carlito"/>
              <a:cs typeface="Carlito"/>
            </a:endParaRPr>
          </a:p>
        </p:txBody>
      </p:sp>
      <p:grpSp>
        <p:nvGrpSpPr>
          <p:cNvPr id="39" name="object 38"/>
          <p:cNvGrpSpPr/>
          <p:nvPr/>
        </p:nvGrpSpPr>
        <p:grpSpPr>
          <a:xfrm>
            <a:off x="5123688" y="1933955"/>
            <a:ext cx="2950845" cy="1169035"/>
            <a:chOff x="6380988" y="1933955"/>
            <a:chExt cx="2950845" cy="1169035"/>
          </a:xfrm>
          <a:solidFill>
            <a:srgbClr val="C00000"/>
          </a:solidFill>
        </p:grpSpPr>
        <p:sp>
          <p:nvSpPr>
            <p:cNvPr id="40" name="object 39"/>
            <p:cNvSpPr/>
            <p:nvPr/>
          </p:nvSpPr>
          <p:spPr>
            <a:xfrm>
              <a:off x="6783324" y="2138171"/>
              <a:ext cx="2548255" cy="173990"/>
            </a:xfrm>
            <a:custGeom>
              <a:avLst/>
              <a:gdLst/>
              <a:ahLst/>
              <a:cxnLst/>
              <a:rect l="l" t="t" r="r" b="b"/>
              <a:pathLst>
                <a:path w="2548254" h="173989">
                  <a:moveTo>
                    <a:pt x="2548001" y="0"/>
                  </a:moveTo>
                  <a:lnTo>
                    <a:pt x="0" y="0"/>
                  </a:lnTo>
                  <a:lnTo>
                    <a:pt x="0" y="173482"/>
                  </a:lnTo>
                  <a:lnTo>
                    <a:pt x="2548001" y="173482"/>
                  </a:lnTo>
                  <a:lnTo>
                    <a:pt x="2548001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0"/>
            <p:cNvSpPr/>
            <p:nvPr/>
          </p:nvSpPr>
          <p:spPr>
            <a:xfrm>
              <a:off x="6388608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1807844" y="0"/>
                  </a:moveTo>
                  <a:lnTo>
                    <a:pt x="115315" y="0"/>
                  </a:lnTo>
                  <a:lnTo>
                    <a:pt x="70484" y="9016"/>
                  </a:lnTo>
                  <a:lnTo>
                    <a:pt x="33781" y="33782"/>
                  </a:lnTo>
                  <a:lnTo>
                    <a:pt x="9016" y="70485"/>
                  </a:lnTo>
                  <a:lnTo>
                    <a:pt x="0" y="115315"/>
                  </a:lnTo>
                  <a:lnTo>
                    <a:pt x="0" y="1038225"/>
                  </a:lnTo>
                  <a:lnTo>
                    <a:pt x="9016" y="1083056"/>
                  </a:lnTo>
                  <a:lnTo>
                    <a:pt x="33781" y="1119759"/>
                  </a:lnTo>
                  <a:lnTo>
                    <a:pt x="70484" y="1144524"/>
                  </a:lnTo>
                  <a:lnTo>
                    <a:pt x="115315" y="1153540"/>
                  </a:lnTo>
                  <a:lnTo>
                    <a:pt x="1807844" y="1153540"/>
                  </a:lnTo>
                  <a:lnTo>
                    <a:pt x="1852675" y="1144524"/>
                  </a:lnTo>
                  <a:lnTo>
                    <a:pt x="1889378" y="1119759"/>
                  </a:lnTo>
                  <a:lnTo>
                    <a:pt x="1914143" y="1083056"/>
                  </a:lnTo>
                  <a:lnTo>
                    <a:pt x="1923161" y="1038225"/>
                  </a:lnTo>
                  <a:lnTo>
                    <a:pt x="1923161" y="115315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5" y="9016"/>
                  </a:lnTo>
                  <a:lnTo>
                    <a:pt x="1807844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1"/>
            <p:cNvSpPr/>
            <p:nvPr/>
          </p:nvSpPr>
          <p:spPr>
            <a:xfrm>
              <a:off x="6388608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0" y="115315"/>
                  </a:moveTo>
                  <a:lnTo>
                    <a:pt x="9016" y="70485"/>
                  </a:lnTo>
                  <a:lnTo>
                    <a:pt x="33781" y="33782"/>
                  </a:lnTo>
                  <a:lnTo>
                    <a:pt x="70484" y="9016"/>
                  </a:lnTo>
                  <a:lnTo>
                    <a:pt x="115315" y="0"/>
                  </a:lnTo>
                  <a:lnTo>
                    <a:pt x="1807844" y="0"/>
                  </a:lnTo>
                  <a:lnTo>
                    <a:pt x="1852675" y="9016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5"/>
                  </a:lnTo>
                  <a:lnTo>
                    <a:pt x="1923161" y="1038225"/>
                  </a:lnTo>
                  <a:lnTo>
                    <a:pt x="1914143" y="1083056"/>
                  </a:lnTo>
                  <a:lnTo>
                    <a:pt x="1889378" y="1119759"/>
                  </a:lnTo>
                  <a:lnTo>
                    <a:pt x="1852675" y="1144524"/>
                  </a:lnTo>
                  <a:lnTo>
                    <a:pt x="1807844" y="1153540"/>
                  </a:lnTo>
                  <a:lnTo>
                    <a:pt x="115315" y="1153540"/>
                  </a:lnTo>
                  <a:lnTo>
                    <a:pt x="70484" y="1144524"/>
                  </a:lnTo>
                  <a:lnTo>
                    <a:pt x="33781" y="1119759"/>
                  </a:lnTo>
                  <a:lnTo>
                    <a:pt x="9016" y="1083056"/>
                  </a:lnTo>
                  <a:lnTo>
                    <a:pt x="0" y="1038225"/>
                  </a:lnTo>
                  <a:lnTo>
                    <a:pt x="0" y="115315"/>
                  </a:lnTo>
                  <a:close/>
                </a:path>
              </a:pathLst>
            </a:custGeom>
            <a:grpFill/>
            <a:ln w="15240"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3" name="object 42"/>
          <p:cNvSpPr txBox="1"/>
          <p:nvPr/>
        </p:nvSpPr>
        <p:spPr>
          <a:xfrm>
            <a:off x="5290269" y="2233682"/>
            <a:ext cx="1682244" cy="2750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Score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r>
              <a:rPr sz="1700" spc="-18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on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44" name="object 43"/>
          <p:cNvSpPr txBox="1"/>
          <p:nvPr/>
        </p:nvSpPr>
        <p:spPr>
          <a:xfrm>
            <a:off x="5470666" y="2521846"/>
            <a:ext cx="1391920" cy="2750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split </a:t>
            </a: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test</a:t>
            </a:r>
            <a:r>
              <a:rPr sz="1700" spc="-19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set</a:t>
            </a:r>
            <a:endParaRPr sz="1700" dirty="0">
              <a:latin typeface="Carlito"/>
              <a:cs typeface="Carlito"/>
            </a:endParaRPr>
          </a:p>
        </p:txBody>
      </p:sp>
      <p:grpSp>
        <p:nvGrpSpPr>
          <p:cNvPr id="45" name="object 44"/>
          <p:cNvGrpSpPr/>
          <p:nvPr/>
        </p:nvGrpSpPr>
        <p:grpSpPr>
          <a:xfrm>
            <a:off x="7680959" y="1933955"/>
            <a:ext cx="1938655" cy="1728470"/>
            <a:chOff x="8938259" y="1933955"/>
            <a:chExt cx="1938655" cy="1728470"/>
          </a:xfrm>
          <a:solidFill>
            <a:srgbClr val="C00000"/>
          </a:solidFill>
        </p:grpSpPr>
        <p:sp>
          <p:nvSpPr>
            <p:cNvPr id="46" name="object 45"/>
            <p:cNvSpPr/>
            <p:nvPr/>
          </p:nvSpPr>
          <p:spPr>
            <a:xfrm>
              <a:off x="9249155" y="2229611"/>
              <a:ext cx="173990" cy="1432560"/>
            </a:xfrm>
            <a:custGeom>
              <a:avLst/>
              <a:gdLst/>
              <a:ahLst/>
              <a:cxnLst/>
              <a:rect l="l" t="t" r="r" b="b"/>
              <a:pathLst>
                <a:path w="173990" h="1432560">
                  <a:moveTo>
                    <a:pt x="173481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3481" y="1432560"/>
                  </a:lnTo>
                  <a:lnTo>
                    <a:pt x="173481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6"/>
            <p:cNvSpPr/>
            <p:nvPr/>
          </p:nvSpPr>
          <p:spPr>
            <a:xfrm>
              <a:off x="8945879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1807845" y="0"/>
                  </a:moveTo>
                  <a:lnTo>
                    <a:pt x="115316" y="0"/>
                  </a:lnTo>
                  <a:lnTo>
                    <a:pt x="70485" y="9016"/>
                  </a:lnTo>
                  <a:lnTo>
                    <a:pt x="33781" y="33782"/>
                  </a:lnTo>
                  <a:lnTo>
                    <a:pt x="9017" y="70485"/>
                  </a:lnTo>
                  <a:lnTo>
                    <a:pt x="0" y="115315"/>
                  </a:lnTo>
                  <a:lnTo>
                    <a:pt x="0" y="1038225"/>
                  </a:lnTo>
                  <a:lnTo>
                    <a:pt x="9017" y="1083056"/>
                  </a:lnTo>
                  <a:lnTo>
                    <a:pt x="33781" y="1119759"/>
                  </a:lnTo>
                  <a:lnTo>
                    <a:pt x="70485" y="1144524"/>
                  </a:lnTo>
                  <a:lnTo>
                    <a:pt x="115316" y="1153540"/>
                  </a:lnTo>
                  <a:lnTo>
                    <a:pt x="1807845" y="1153540"/>
                  </a:lnTo>
                  <a:lnTo>
                    <a:pt x="1852676" y="1144524"/>
                  </a:lnTo>
                  <a:lnTo>
                    <a:pt x="1889378" y="1119759"/>
                  </a:lnTo>
                  <a:lnTo>
                    <a:pt x="1914144" y="1083056"/>
                  </a:lnTo>
                  <a:lnTo>
                    <a:pt x="1923161" y="1038225"/>
                  </a:lnTo>
                  <a:lnTo>
                    <a:pt x="1923161" y="115315"/>
                  </a:lnTo>
                  <a:lnTo>
                    <a:pt x="1914144" y="70485"/>
                  </a:lnTo>
                  <a:lnTo>
                    <a:pt x="1889378" y="33782"/>
                  </a:lnTo>
                  <a:lnTo>
                    <a:pt x="1852676" y="9016"/>
                  </a:lnTo>
                  <a:lnTo>
                    <a:pt x="1807845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7"/>
            <p:cNvSpPr/>
            <p:nvPr/>
          </p:nvSpPr>
          <p:spPr>
            <a:xfrm>
              <a:off x="8945879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0" y="115315"/>
                  </a:moveTo>
                  <a:lnTo>
                    <a:pt x="9017" y="70485"/>
                  </a:lnTo>
                  <a:lnTo>
                    <a:pt x="33781" y="33782"/>
                  </a:lnTo>
                  <a:lnTo>
                    <a:pt x="70485" y="9016"/>
                  </a:lnTo>
                  <a:lnTo>
                    <a:pt x="115316" y="0"/>
                  </a:lnTo>
                  <a:lnTo>
                    <a:pt x="1807845" y="0"/>
                  </a:lnTo>
                  <a:lnTo>
                    <a:pt x="1852676" y="9016"/>
                  </a:lnTo>
                  <a:lnTo>
                    <a:pt x="1889378" y="33782"/>
                  </a:lnTo>
                  <a:lnTo>
                    <a:pt x="1914144" y="70485"/>
                  </a:lnTo>
                  <a:lnTo>
                    <a:pt x="1923161" y="115315"/>
                  </a:lnTo>
                  <a:lnTo>
                    <a:pt x="1923161" y="1038225"/>
                  </a:lnTo>
                  <a:lnTo>
                    <a:pt x="1914144" y="1083056"/>
                  </a:lnTo>
                  <a:lnTo>
                    <a:pt x="1889378" y="1119759"/>
                  </a:lnTo>
                  <a:lnTo>
                    <a:pt x="1852676" y="1144524"/>
                  </a:lnTo>
                  <a:lnTo>
                    <a:pt x="1807845" y="1153540"/>
                  </a:lnTo>
                  <a:lnTo>
                    <a:pt x="115316" y="1153540"/>
                  </a:lnTo>
                  <a:lnTo>
                    <a:pt x="70485" y="1144524"/>
                  </a:lnTo>
                  <a:lnTo>
                    <a:pt x="33781" y="1119759"/>
                  </a:lnTo>
                  <a:lnTo>
                    <a:pt x="9017" y="1083056"/>
                  </a:lnTo>
                  <a:lnTo>
                    <a:pt x="0" y="1038225"/>
                  </a:lnTo>
                  <a:lnTo>
                    <a:pt x="0" y="115315"/>
                  </a:lnTo>
                  <a:close/>
                </a:path>
              </a:pathLst>
            </a:custGeom>
            <a:grpFill/>
            <a:ln w="15240"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9" name="object 48"/>
          <p:cNvSpPr txBox="1"/>
          <p:nvPr/>
        </p:nvSpPr>
        <p:spPr>
          <a:xfrm>
            <a:off x="7859355" y="2219959"/>
            <a:ext cx="1634615" cy="2750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Confusion</a:t>
            </a:r>
            <a:r>
              <a:rPr sz="1700" spc="-1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Matrix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50" name="object 49"/>
          <p:cNvSpPr txBox="1"/>
          <p:nvPr/>
        </p:nvSpPr>
        <p:spPr>
          <a:xfrm>
            <a:off x="7974416" y="2561711"/>
            <a:ext cx="1519554" cy="2750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25" dirty="0">
                <a:solidFill>
                  <a:srgbClr val="FFFFFF"/>
                </a:solidFill>
                <a:latin typeface="Carlito"/>
                <a:cs typeface="Carlito"/>
              </a:rPr>
              <a:t>for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all</a:t>
            </a:r>
            <a:r>
              <a:rPr sz="1700" spc="-16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endParaRPr sz="1700" dirty="0">
              <a:latin typeface="Carlito"/>
              <a:cs typeface="Carlito"/>
            </a:endParaRPr>
          </a:p>
        </p:txBody>
      </p:sp>
      <p:grpSp>
        <p:nvGrpSpPr>
          <p:cNvPr id="51" name="object 50"/>
          <p:cNvGrpSpPr/>
          <p:nvPr/>
        </p:nvGrpSpPr>
        <p:grpSpPr>
          <a:xfrm>
            <a:off x="7680959" y="3375659"/>
            <a:ext cx="1938655" cy="1170305"/>
            <a:chOff x="8938259" y="3375659"/>
            <a:chExt cx="1938655" cy="1170305"/>
          </a:xfrm>
          <a:solidFill>
            <a:srgbClr val="C00000"/>
          </a:solidFill>
        </p:grpSpPr>
        <p:sp>
          <p:nvSpPr>
            <p:cNvPr id="52" name="object 51"/>
            <p:cNvSpPr/>
            <p:nvPr/>
          </p:nvSpPr>
          <p:spPr>
            <a:xfrm>
              <a:off x="8945879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1807591" y="0"/>
                  </a:moveTo>
                  <a:lnTo>
                    <a:pt x="115570" y="0"/>
                  </a:lnTo>
                  <a:lnTo>
                    <a:pt x="70612" y="9017"/>
                  </a:lnTo>
                  <a:lnTo>
                    <a:pt x="33781" y="33782"/>
                  </a:lnTo>
                  <a:lnTo>
                    <a:pt x="9017" y="70485"/>
                  </a:lnTo>
                  <a:lnTo>
                    <a:pt x="0" y="115570"/>
                  </a:lnTo>
                  <a:lnTo>
                    <a:pt x="0" y="1039114"/>
                  </a:lnTo>
                  <a:lnTo>
                    <a:pt x="9017" y="1084199"/>
                  </a:lnTo>
                  <a:lnTo>
                    <a:pt x="33781" y="1120902"/>
                  </a:lnTo>
                  <a:lnTo>
                    <a:pt x="70612" y="1145667"/>
                  </a:lnTo>
                  <a:lnTo>
                    <a:pt x="115570" y="1154684"/>
                  </a:lnTo>
                  <a:lnTo>
                    <a:pt x="1807591" y="1154684"/>
                  </a:lnTo>
                  <a:lnTo>
                    <a:pt x="1852549" y="1145667"/>
                  </a:lnTo>
                  <a:lnTo>
                    <a:pt x="1889378" y="1120902"/>
                  </a:lnTo>
                  <a:lnTo>
                    <a:pt x="1914144" y="1084199"/>
                  </a:lnTo>
                  <a:lnTo>
                    <a:pt x="1923161" y="1039114"/>
                  </a:lnTo>
                  <a:lnTo>
                    <a:pt x="1923161" y="115570"/>
                  </a:lnTo>
                  <a:lnTo>
                    <a:pt x="1914144" y="70485"/>
                  </a:lnTo>
                  <a:lnTo>
                    <a:pt x="1889378" y="33782"/>
                  </a:lnTo>
                  <a:lnTo>
                    <a:pt x="1852549" y="9017"/>
                  </a:lnTo>
                  <a:lnTo>
                    <a:pt x="1807591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2"/>
            <p:cNvSpPr/>
            <p:nvPr/>
          </p:nvSpPr>
          <p:spPr>
            <a:xfrm>
              <a:off x="8945879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0" y="115570"/>
                  </a:moveTo>
                  <a:lnTo>
                    <a:pt x="9017" y="70485"/>
                  </a:lnTo>
                  <a:lnTo>
                    <a:pt x="33781" y="33782"/>
                  </a:lnTo>
                  <a:lnTo>
                    <a:pt x="70612" y="9017"/>
                  </a:lnTo>
                  <a:lnTo>
                    <a:pt x="115570" y="0"/>
                  </a:lnTo>
                  <a:lnTo>
                    <a:pt x="1807591" y="0"/>
                  </a:lnTo>
                  <a:lnTo>
                    <a:pt x="1852549" y="9017"/>
                  </a:lnTo>
                  <a:lnTo>
                    <a:pt x="1889378" y="33782"/>
                  </a:lnTo>
                  <a:lnTo>
                    <a:pt x="1914144" y="70485"/>
                  </a:lnTo>
                  <a:lnTo>
                    <a:pt x="1923161" y="115570"/>
                  </a:lnTo>
                  <a:lnTo>
                    <a:pt x="1923161" y="1039114"/>
                  </a:lnTo>
                  <a:lnTo>
                    <a:pt x="1914144" y="1084199"/>
                  </a:lnTo>
                  <a:lnTo>
                    <a:pt x="1889378" y="1120902"/>
                  </a:lnTo>
                  <a:lnTo>
                    <a:pt x="1852549" y="1145667"/>
                  </a:lnTo>
                  <a:lnTo>
                    <a:pt x="1807591" y="1154684"/>
                  </a:lnTo>
                  <a:lnTo>
                    <a:pt x="115570" y="1154684"/>
                  </a:lnTo>
                  <a:lnTo>
                    <a:pt x="70612" y="1145667"/>
                  </a:lnTo>
                  <a:lnTo>
                    <a:pt x="33781" y="1120902"/>
                  </a:lnTo>
                  <a:lnTo>
                    <a:pt x="9017" y="1084199"/>
                  </a:lnTo>
                  <a:lnTo>
                    <a:pt x="0" y="1039114"/>
                  </a:lnTo>
                  <a:lnTo>
                    <a:pt x="0" y="115570"/>
                  </a:lnTo>
                  <a:close/>
                </a:path>
              </a:pathLst>
            </a:custGeom>
            <a:grpFill/>
            <a:ln w="15239"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4" name="object 53"/>
          <p:cNvSpPr txBox="1"/>
          <p:nvPr/>
        </p:nvSpPr>
        <p:spPr>
          <a:xfrm>
            <a:off x="7768337" y="3673040"/>
            <a:ext cx="1843655" cy="538609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3825" marR="5080" indent="-111760">
              <a:lnSpc>
                <a:spcPts val="2000"/>
              </a:lnSpc>
              <a:spcBef>
                <a:spcPts val="2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Barplot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to</a:t>
            </a:r>
            <a:r>
              <a:rPr sz="1700" spc="-15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compare  </a:t>
            </a: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scores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700" spc="-1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endParaRPr sz="17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D8F4877-D962-4130-8512-2C5408972FE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699" y="1512572"/>
            <a:ext cx="7168117" cy="403206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70011" y="5600700"/>
            <a:ext cx="10515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5" dirty="0">
                <a:latin typeface="Abadi" panose="020B0604020104020204"/>
                <a:cs typeface="Carlito"/>
              </a:rPr>
              <a:t>This is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20" dirty="0">
                <a:latin typeface="Abadi" panose="020B0604020104020204"/>
                <a:cs typeface="Carlito"/>
              </a:rPr>
              <a:t>preview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15" dirty="0">
                <a:latin typeface="Abadi" panose="020B0604020104020204"/>
                <a:cs typeface="Carlito"/>
              </a:rPr>
              <a:t>Plotly dashboard. </a:t>
            </a:r>
            <a:r>
              <a:rPr lang="en-US" sz="2200" spc="-5" dirty="0">
                <a:latin typeface="Abadi" panose="020B0604020104020204"/>
                <a:cs typeface="Carlito"/>
              </a:rPr>
              <a:t>The </a:t>
            </a:r>
            <a:r>
              <a:rPr lang="en-US" sz="2200" spc="-20" dirty="0">
                <a:latin typeface="Abadi" panose="020B0604020104020204"/>
                <a:cs typeface="Carlito"/>
              </a:rPr>
              <a:t>following </a:t>
            </a:r>
            <a:r>
              <a:rPr lang="en-US" sz="2200" spc="-5" dirty="0">
                <a:latin typeface="Abadi" panose="020B0604020104020204"/>
                <a:cs typeface="Carlito"/>
              </a:rPr>
              <a:t>sides will show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15" dirty="0">
                <a:latin typeface="Abadi" panose="020B0604020104020204"/>
                <a:cs typeface="Carlito"/>
              </a:rPr>
              <a:t>results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spc="-20" dirty="0">
                <a:latin typeface="Abadi" panose="020B0604020104020204"/>
                <a:cs typeface="Carlito"/>
              </a:rPr>
              <a:t>EDA </a:t>
            </a:r>
            <a:r>
              <a:rPr lang="en-US" sz="2200" spc="-5" dirty="0">
                <a:latin typeface="Abadi" panose="020B0604020104020204"/>
                <a:cs typeface="Carlito"/>
              </a:rPr>
              <a:t>with  </a:t>
            </a:r>
            <a:r>
              <a:rPr lang="en-US" sz="2200" spc="-20" dirty="0">
                <a:latin typeface="Abadi" panose="020B0604020104020204"/>
                <a:cs typeface="Carlito"/>
              </a:rPr>
              <a:t>visualization, EDA </a:t>
            </a:r>
            <a:r>
              <a:rPr lang="en-US" sz="2200" spc="-5" dirty="0">
                <a:latin typeface="Abadi" panose="020B0604020104020204"/>
                <a:cs typeface="Carlito"/>
              </a:rPr>
              <a:t>with </a:t>
            </a:r>
            <a:r>
              <a:rPr lang="en-US" sz="2200" dirty="0">
                <a:latin typeface="Abadi" panose="020B0604020104020204"/>
                <a:cs typeface="Carlito"/>
              </a:rPr>
              <a:t>SQL, </a:t>
            </a:r>
            <a:r>
              <a:rPr lang="en-US" sz="2200" spc="-25" dirty="0">
                <a:latin typeface="Abadi" panose="020B0604020104020204"/>
                <a:cs typeface="Carlito"/>
              </a:rPr>
              <a:t>Interactive </a:t>
            </a:r>
            <a:r>
              <a:rPr lang="en-US" sz="2200" dirty="0">
                <a:latin typeface="Abadi" panose="020B0604020104020204"/>
                <a:cs typeface="Carlito"/>
              </a:rPr>
              <a:t>Map </a:t>
            </a:r>
            <a:r>
              <a:rPr lang="en-US" sz="2200" spc="-5" dirty="0">
                <a:latin typeface="Abadi" panose="020B0604020104020204"/>
                <a:cs typeface="Carlito"/>
              </a:rPr>
              <a:t>with </a:t>
            </a:r>
            <a:r>
              <a:rPr lang="en-US" sz="2200" spc="-20" dirty="0">
                <a:latin typeface="Abadi" panose="020B0604020104020204"/>
                <a:cs typeface="Carlito"/>
              </a:rPr>
              <a:t>Folium, </a:t>
            </a:r>
            <a:r>
              <a:rPr lang="en-US" sz="2200" dirty="0">
                <a:latin typeface="Abadi" panose="020B0604020104020204"/>
                <a:cs typeface="Carlito"/>
              </a:rPr>
              <a:t>and </a:t>
            </a:r>
            <a:r>
              <a:rPr lang="en-US" sz="2200" spc="-10" dirty="0">
                <a:latin typeface="Abadi" panose="020B0604020104020204"/>
                <a:cs typeface="Carlito"/>
              </a:rPr>
              <a:t>finally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15" dirty="0">
                <a:latin typeface="Abadi" panose="020B0604020104020204"/>
                <a:cs typeface="Carlito"/>
              </a:rPr>
              <a:t>results </a:t>
            </a:r>
            <a:r>
              <a:rPr lang="en-US" sz="2200" spc="-5" dirty="0">
                <a:latin typeface="Abadi" panose="020B0604020104020204"/>
                <a:cs typeface="Carlito"/>
              </a:rPr>
              <a:t>of our </a:t>
            </a:r>
            <a:r>
              <a:rPr lang="en-US" sz="2200" dirty="0">
                <a:latin typeface="Abadi" panose="020B0604020104020204"/>
                <a:cs typeface="Carlito"/>
              </a:rPr>
              <a:t>model </a:t>
            </a:r>
            <a:r>
              <a:rPr lang="en-US" sz="2200" spc="-5" dirty="0">
                <a:latin typeface="Abadi" panose="020B0604020104020204"/>
                <a:cs typeface="Carlito"/>
              </a:rPr>
              <a:t>with  </a:t>
            </a:r>
            <a:r>
              <a:rPr lang="en-US" sz="2200" dirty="0">
                <a:latin typeface="Abadi" panose="020B0604020104020204"/>
                <a:cs typeface="Carlito"/>
              </a:rPr>
              <a:t>about 83%</a:t>
            </a:r>
            <a:r>
              <a:rPr lang="en-US" sz="2200" spc="-5" dirty="0">
                <a:latin typeface="Abadi" panose="020B0604020104020204"/>
                <a:cs typeface="Carlito"/>
              </a:rPr>
              <a:t> </a:t>
            </a:r>
            <a:r>
              <a:rPr lang="en-US" sz="2200" spc="-45" dirty="0">
                <a:latin typeface="Abadi" panose="020B0604020104020204"/>
                <a:cs typeface="Carlito"/>
              </a:rPr>
              <a:t>accuracy</a:t>
            </a:r>
            <a:endParaRPr lang="en-IN" sz="2200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/>
          <p:cNvSpPr/>
          <p:nvPr/>
        </p:nvSpPr>
        <p:spPr>
          <a:xfrm>
            <a:off x="39623" y="1632204"/>
            <a:ext cx="12100560" cy="237744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70011" y="4629150"/>
            <a:ext cx="1068796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-20" dirty="0">
                <a:latin typeface="Carlito"/>
                <a:cs typeface="Carlito"/>
              </a:rPr>
              <a:t>Green indicates successful </a:t>
            </a:r>
            <a:r>
              <a:rPr lang="en-US" sz="2400" spc="-10" dirty="0">
                <a:latin typeface="Carlito"/>
                <a:cs typeface="Carlito"/>
              </a:rPr>
              <a:t>launch; </a:t>
            </a:r>
            <a:r>
              <a:rPr lang="en-US" sz="2400" spc="-15" dirty="0">
                <a:latin typeface="Carlito"/>
                <a:cs typeface="Carlito"/>
              </a:rPr>
              <a:t>Purple </a:t>
            </a:r>
            <a:r>
              <a:rPr lang="en-US" sz="2400" spc="-20" dirty="0">
                <a:latin typeface="Carlito"/>
                <a:cs typeface="Carlito"/>
              </a:rPr>
              <a:t>indicates unsuccessful</a:t>
            </a:r>
            <a:r>
              <a:rPr lang="en-US" sz="2400" spc="180" dirty="0">
                <a:latin typeface="Carlito"/>
                <a:cs typeface="Carlito"/>
              </a:rPr>
              <a:t> </a:t>
            </a:r>
            <a:r>
              <a:rPr lang="en-US" sz="2400" spc="-10" dirty="0">
                <a:latin typeface="Carlito"/>
                <a:cs typeface="Carlito"/>
              </a:rPr>
              <a:t>launch.</a:t>
            </a:r>
            <a:endParaRPr lang="en-US" sz="2400" dirty="0">
              <a:latin typeface="Carlito"/>
              <a:cs typeface="Carlito"/>
            </a:endParaRPr>
          </a:p>
          <a:p>
            <a:endParaRPr lang="en-US" sz="2200" spc="-20" dirty="0" smtClean="0">
              <a:latin typeface="Abadi" panose="020B0604020104020204"/>
              <a:cs typeface="Carlito"/>
            </a:endParaRPr>
          </a:p>
          <a:p>
            <a:r>
              <a:rPr lang="en-US" sz="2200" spc="-20" dirty="0" smtClean="0">
                <a:latin typeface="Abadi" panose="020B0604020104020204"/>
                <a:cs typeface="Carlito"/>
              </a:rPr>
              <a:t>Graphic </a:t>
            </a:r>
            <a:r>
              <a:rPr lang="en-US" sz="2200" spc="-10" dirty="0">
                <a:latin typeface="Abadi" panose="020B0604020104020204"/>
                <a:cs typeface="Carlito"/>
              </a:rPr>
              <a:t>suggests </a:t>
            </a:r>
            <a:r>
              <a:rPr lang="en-US" sz="2200" spc="-5" dirty="0">
                <a:latin typeface="Abadi" panose="020B0604020104020204"/>
                <a:cs typeface="Carlito"/>
              </a:rPr>
              <a:t>an </a:t>
            </a:r>
            <a:r>
              <a:rPr lang="en-US" sz="2200" spc="-20" dirty="0">
                <a:latin typeface="Abadi" panose="020B0604020104020204"/>
                <a:cs typeface="Carlito"/>
              </a:rPr>
              <a:t>increase </a:t>
            </a:r>
            <a:r>
              <a:rPr lang="en-US" sz="2200" dirty="0">
                <a:latin typeface="Abadi" panose="020B0604020104020204"/>
                <a:cs typeface="Carlito"/>
              </a:rPr>
              <a:t>in </a:t>
            </a:r>
            <a:r>
              <a:rPr lang="en-US" sz="2200" spc="-15" dirty="0">
                <a:latin typeface="Abadi" panose="020B0604020104020204"/>
                <a:cs typeface="Carlito"/>
              </a:rPr>
              <a:t>success </a:t>
            </a:r>
            <a:r>
              <a:rPr lang="en-US" sz="2200" spc="-40" dirty="0">
                <a:latin typeface="Abadi" panose="020B0604020104020204"/>
                <a:cs typeface="Carlito"/>
              </a:rPr>
              <a:t>rate </a:t>
            </a:r>
            <a:r>
              <a:rPr lang="en-US" sz="2200" spc="-20" dirty="0">
                <a:latin typeface="Abadi" panose="020B0604020104020204"/>
                <a:cs typeface="Carlito"/>
              </a:rPr>
              <a:t>over </a:t>
            </a:r>
            <a:r>
              <a:rPr lang="en-US" sz="2200" spc="-5" dirty="0">
                <a:latin typeface="Abadi" panose="020B0604020104020204"/>
                <a:cs typeface="Carlito"/>
              </a:rPr>
              <a:t>time </a:t>
            </a:r>
            <a:r>
              <a:rPr lang="en-US" sz="2200" spc="-20" dirty="0">
                <a:latin typeface="Abadi" panose="020B0604020104020204"/>
                <a:cs typeface="Carlito"/>
              </a:rPr>
              <a:t>(indicated </a:t>
            </a:r>
            <a:r>
              <a:rPr lang="en-US" sz="2200" dirty="0">
                <a:latin typeface="Abadi" panose="020B0604020104020204"/>
                <a:cs typeface="Carlito"/>
              </a:rPr>
              <a:t>in </a:t>
            </a:r>
            <a:r>
              <a:rPr lang="en-US" sz="2200" spc="-10" dirty="0">
                <a:latin typeface="Abadi" panose="020B0604020104020204"/>
                <a:cs typeface="Carlito"/>
              </a:rPr>
              <a:t>Flight </a:t>
            </a:r>
            <a:r>
              <a:rPr lang="en-US" sz="2200" spc="-5" dirty="0">
                <a:latin typeface="Abadi" panose="020B0604020104020204"/>
                <a:cs typeface="Carlito"/>
              </a:rPr>
              <a:t>Number).  </a:t>
            </a:r>
            <a:r>
              <a:rPr lang="en-US" sz="2200" spc="-25" dirty="0">
                <a:latin typeface="Abadi" panose="020B0604020104020204"/>
                <a:cs typeface="Carlito"/>
              </a:rPr>
              <a:t>Likely </a:t>
            </a:r>
            <a:r>
              <a:rPr lang="en-US" sz="2200" spc="-5" dirty="0">
                <a:latin typeface="Abadi" panose="020B0604020104020204"/>
                <a:cs typeface="Carlito"/>
              </a:rPr>
              <a:t>a big </a:t>
            </a:r>
            <a:r>
              <a:rPr lang="en-US" sz="2200" spc="-25" dirty="0">
                <a:latin typeface="Abadi" panose="020B0604020104020204"/>
                <a:cs typeface="Carlito"/>
              </a:rPr>
              <a:t>breakthrough </a:t>
            </a:r>
            <a:r>
              <a:rPr lang="en-US" sz="2200" spc="-20" dirty="0">
                <a:latin typeface="Abadi" panose="020B0604020104020204"/>
                <a:cs typeface="Carlito"/>
              </a:rPr>
              <a:t>around </a:t>
            </a:r>
            <a:r>
              <a:rPr lang="en-US" sz="2200" spc="-10" dirty="0">
                <a:latin typeface="Abadi" panose="020B0604020104020204"/>
                <a:cs typeface="Carlito"/>
              </a:rPr>
              <a:t>flight </a:t>
            </a:r>
            <a:r>
              <a:rPr lang="en-US" sz="2200" spc="-15" dirty="0">
                <a:latin typeface="Abadi" panose="020B0604020104020204"/>
                <a:cs typeface="Carlito"/>
              </a:rPr>
              <a:t>20 </a:t>
            </a:r>
            <a:r>
              <a:rPr lang="en-US" sz="2200" spc="-5" dirty="0">
                <a:latin typeface="Abadi" panose="020B0604020104020204"/>
                <a:cs typeface="Carlito"/>
              </a:rPr>
              <a:t>which </a:t>
            </a:r>
            <a:r>
              <a:rPr lang="en-US" sz="2200" spc="-15" dirty="0">
                <a:latin typeface="Abadi" panose="020B0604020104020204"/>
                <a:cs typeface="Carlito"/>
              </a:rPr>
              <a:t>significantly </a:t>
            </a:r>
            <a:r>
              <a:rPr lang="en-US" sz="2200" spc="-20" dirty="0">
                <a:latin typeface="Abadi" panose="020B0604020104020204"/>
                <a:cs typeface="Carlito"/>
              </a:rPr>
              <a:t>increased </a:t>
            </a:r>
            <a:r>
              <a:rPr lang="en-US" sz="2200" spc="-15" dirty="0">
                <a:latin typeface="Abadi" panose="020B0604020104020204"/>
                <a:cs typeface="Carlito"/>
              </a:rPr>
              <a:t>success </a:t>
            </a:r>
            <a:r>
              <a:rPr lang="en-US" sz="2200" spc="-25" dirty="0">
                <a:latin typeface="Abadi" panose="020B0604020104020204"/>
                <a:cs typeface="Carlito"/>
              </a:rPr>
              <a:t>rate.  </a:t>
            </a:r>
            <a:r>
              <a:rPr lang="en-US" sz="2200" spc="-20" dirty="0">
                <a:latin typeface="Abadi" panose="020B0604020104020204"/>
                <a:cs typeface="Carlito"/>
              </a:rPr>
              <a:t>CCAFS appears </a:t>
            </a:r>
            <a:r>
              <a:rPr lang="en-US" sz="2200" spc="-15" dirty="0">
                <a:latin typeface="Abadi" panose="020B0604020104020204"/>
                <a:cs typeface="Carlito"/>
              </a:rPr>
              <a:t>to </a:t>
            </a:r>
            <a:r>
              <a:rPr lang="en-US" sz="2200" spc="-5" dirty="0">
                <a:latin typeface="Abadi" panose="020B0604020104020204"/>
                <a:cs typeface="Carlito"/>
              </a:rPr>
              <a:t>be the main </a:t>
            </a:r>
            <a:r>
              <a:rPr lang="en-US" sz="2200" spc="-10" dirty="0">
                <a:latin typeface="Abadi" panose="020B0604020104020204"/>
                <a:cs typeface="Carlito"/>
              </a:rPr>
              <a:t>launch </a:t>
            </a:r>
            <a:r>
              <a:rPr lang="en-US" sz="2200" spc="-15" dirty="0">
                <a:latin typeface="Abadi" panose="020B0604020104020204"/>
                <a:cs typeface="Carlito"/>
              </a:rPr>
              <a:t>site </a:t>
            </a:r>
            <a:r>
              <a:rPr lang="en-US" sz="2200" spc="-5" dirty="0">
                <a:latin typeface="Abadi" panose="020B0604020104020204"/>
                <a:cs typeface="Carlito"/>
              </a:rPr>
              <a:t>as it has the </a:t>
            </a:r>
            <a:r>
              <a:rPr lang="en-US" sz="2200" spc="-20" dirty="0">
                <a:latin typeface="Abadi" panose="020B0604020104020204"/>
                <a:cs typeface="Carlito"/>
              </a:rPr>
              <a:t>most</a:t>
            </a:r>
            <a:r>
              <a:rPr lang="en-US" sz="2200" spc="-90" dirty="0">
                <a:latin typeface="Abadi" panose="020B0604020104020204"/>
                <a:cs typeface="Carlito"/>
              </a:rPr>
              <a:t> </a:t>
            </a:r>
            <a:r>
              <a:rPr lang="en-US" sz="2200" spc="-20" dirty="0">
                <a:latin typeface="Abadi" panose="020B0604020104020204"/>
                <a:cs typeface="Carlito"/>
              </a:rPr>
              <a:t>volume.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6" name="object 7"/>
          <p:cNvSpPr/>
          <p:nvPr/>
        </p:nvSpPr>
        <p:spPr>
          <a:xfrm>
            <a:off x="39623" y="1653539"/>
            <a:ext cx="12100560" cy="23774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770011" y="4381500"/>
            <a:ext cx="1051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-20" dirty="0">
                <a:latin typeface="Carlito"/>
                <a:cs typeface="Carlito"/>
              </a:rPr>
              <a:t>Green indicates successful </a:t>
            </a:r>
            <a:r>
              <a:rPr lang="en-US" sz="2400" spc="-10" dirty="0">
                <a:latin typeface="Carlito"/>
                <a:cs typeface="Carlito"/>
              </a:rPr>
              <a:t>launch; </a:t>
            </a:r>
            <a:r>
              <a:rPr lang="en-US" sz="2400" spc="-15" dirty="0">
                <a:latin typeface="Carlito"/>
                <a:cs typeface="Carlito"/>
              </a:rPr>
              <a:t>Purple </a:t>
            </a:r>
            <a:r>
              <a:rPr lang="en-US" sz="2400" spc="-20" dirty="0">
                <a:latin typeface="Carlito"/>
                <a:cs typeface="Carlito"/>
              </a:rPr>
              <a:t>indicates unsuccessful</a:t>
            </a:r>
            <a:r>
              <a:rPr lang="en-US" sz="2400" spc="185" dirty="0">
                <a:latin typeface="Carlito"/>
                <a:cs typeface="Carlito"/>
              </a:rPr>
              <a:t> </a:t>
            </a:r>
            <a:r>
              <a:rPr lang="en-US" sz="2400" spc="-10" dirty="0">
                <a:latin typeface="Carlito"/>
                <a:cs typeface="Carlito"/>
              </a:rPr>
              <a:t>launch.</a:t>
            </a:r>
            <a:endParaRPr lang="en-US" sz="2400" dirty="0">
              <a:latin typeface="Carlito"/>
              <a:cs typeface="Carlito"/>
            </a:endParaRPr>
          </a:p>
          <a:p>
            <a:endParaRPr lang="en-US" sz="2200" spc="-25" dirty="0" smtClean="0">
              <a:latin typeface="Abadi" panose="020B0604020104020204"/>
              <a:cs typeface="Carlito"/>
            </a:endParaRPr>
          </a:p>
          <a:p>
            <a:r>
              <a:rPr lang="en-US" sz="2200" spc="-25" dirty="0" smtClean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mass </a:t>
            </a:r>
            <a:r>
              <a:rPr lang="en-US" sz="2200" spc="-20" dirty="0">
                <a:latin typeface="Abadi" panose="020B0604020104020204"/>
                <a:cs typeface="Carlito"/>
              </a:rPr>
              <a:t>appears </a:t>
            </a:r>
            <a:r>
              <a:rPr lang="en-US" sz="2200" spc="-15" dirty="0">
                <a:latin typeface="Abadi" panose="020B0604020104020204"/>
                <a:cs typeface="Carlito"/>
              </a:rPr>
              <a:t>to </a:t>
            </a:r>
            <a:r>
              <a:rPr lang="en-US" sz="2200" spc="-20" dirty="0">
                <a:latin typeface="Abadi" panose="020B0604020104020204"/>
                <a:cs typeface="Carlito"/>
              </a:rPr>
              <a:t>fall mostly between </a:t>
            </a:r>
            <a:r>
              <a:rPr lang="en-US" sz="2200" spc="-10" dirty="0">
                <a:latin typeface="Abadi" panose="020B0604020104020204"/>
                <a:cs typeface="Carlito"/>
              </a:rPr>
              <a:t>0-6000 </a:t>
            </a:r>
            <a:r>
              <a:rPr lang="en-US" sz="2200" spc="-5" dirty="0">
                <a:latin typeface="Abadi" panose="020B0604020104020204"/>
                <a:cs typeface="Carlito"/>
              </a:rPr>
              <a:t>kg.  </a:t>
            </a:r>
            <a:r>
              <a:rPr lang="en-US" sz="2200" spc="-25" dirty="0">
                <a:latin typeface="Abadi" panose="020B0604020104020204"/>
                <a:cs typeface="Carlito"/>
              </a:rPr>
              <a:t>Different </a:t>
            </a:r>
            <a:r>
              <a:rPr lang="en-US" sz="2200" spc="-5" dirty="0">
                <a:latin typeface="Abadi" panose="020B0604020104020204"/>
                <a:cs typeface="Carlito"/>
              </a:rPr>
              <a:t>launch </a:t>
            </a:r>
            <a:r>
              <a:rPr lang="en-US" sz="2200" spc="-10" dirty="0">
                <a:latin typeface="Abadi" panose="020B0604020104020204"/>
                <a:cs typeface="Carlito"/>
              </a:rPr>
              <a:t>sites </a:t>
            </a:r>
            <a:r>
              <a:rPr lang="en-US" sz="2200" spc="-5" dirty="0">
                <a:latin typeface="Abadi" panose="020B0604020104020204"/>
                <a:cs typeface="Carlito"/>
              </a:rPr>
              <a:t>also </a:t>
            </a:r>
            <a:r>
              <a:rPr lang="en-US" sz="2200" spc="-15" dirty="0">
                <a:latin typeface="Abadi" panose="020B0604020104020204"/>
                <a:cs typeface="Carlito"/>
              </a:rPr>
              <a:t>seem to use </a:t>
            </a:r>
            <a:r>
              <a:rPr lang="en-US" sz="2200" spc="-25" dirty="0">
                <a:latin typeface="Abadi" panose="020B0604020104020204"/>
                <a:cs typeface="Carlito"/>
              </a:rPr>
              <a:t>different </a:t>
            </a:r>
            <a:r>
              <a:rPr lang="en-US" sz="2200" spc="-20" dirty="0">
                <a:latin typeface="Abadi" panose="020B0604020104020204"/>
                <a:cs typeface="Carlito"/>
              </a:rPr>
              <a:t>payload</a:t>
            </a:r>
            <a:r>
              <a:rPr lang="en-US" sz="2200" spc="-10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mass.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/>
          <p:cNvSpPr/>
          <p:nvPr/>
        </p:nvSpPr>
        <p:spPr>
          <a:xfrm>
            <a:off x="5997701" y="1585722"/>
            <a:ext cx="5430011" cy="35143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047750" y="2057400"/>
            <a:ext cx="44577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Success </a:t>
            </a:r>
            <a:r>
              <a:rPr lang="en-US" sz="2200" spc="-25" dirty="0">
                <a:latin typeface="Abadi" panose="020B0604020104020204"/>
                <a:cs typeface="Carlito"/>
              </a:rPr>
              <a:t>Rate </a:t>
            </a:r>
            <a:r>
              <a:rPr lang="en-US" sz="2200" spc="-20" dirty="0">
                <a:latin typeface="Abadi" panose="020B0604020104020204"/>
                <a:cs typeface="Carlito"/>
              </a:rPr>
              <a:t>Scale</a:t>
            </a:r>
            <a:r>
              <a:rPr lang="en-US" sz="2200" spc="-6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with  </a:t>
            </a:r>
            <a:r>
              <a:rPr lang="en-US" sz="2200" dirty="0">
                <a:latin typeface="Abadi" panose="020B0604020104020204"/>
                <a:cs typeface="Carlito"/>
              </a:rPr>
              <a:t>0 as</a:t>
            </a:r>
            <a:r>
              <a:rPr lang="en-US" sz="2200" spc="-70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0%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1182370">
              <a:lnSpc>
                <a:spcPct val="100000"/>
              </a:lnSpc>
            </a:pPr>
            <a:r>
              <a:rPr lang="en-US" sz="2200" dirty="0">
                <a:latin typeface="Abadi" panose="020B0604020104020204"/>
                <a:cs typeface="Carlito"/>
              </a:rPr>
              <a:t>0.6 as</a:t>
            </a:r>
            <a:r>
              <a:rPr lang="en-US" sz="2200" spc="-19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60%  1 as</a:t>
            </a:r>
            <a:r>
              <a:rPr lang="en-US" sz="2200" spc="-12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100%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047749" y="3262584"/>
            <a:ext cx="4949951" cy="2007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>
              <a:lnSpc>
                <a:spcPct val="120800"/>
              </a:lnSpc>
              <a:spcBef>
                <a:spcPts val="100"/>
              </a:spcBef>
            </a:pPr>
            <a:r>
              <a:rPr lang="en-US" sz="2200" spc="-15" dirty="0" smtClean="0">
                <a:latin typeface="Abadi" panose="020B0604020104020204"/>
                <a:cs typeface="Carlito"/>
              </a:rPr>
              <a:t>ES-L1 </a:t>
            </a:r>
            <a:r>
              <a:rPr lang="en-US" sz="2200" spc="-20" dirty="0" smtClean="0">
                <a:latin typeface="Abadi" panose="020B0604020104020204"/>
                <a:cs typeface="Carlito"/>
              </a:rPr>
              <a:t>(1), </a:t>
            </a:r>
            <a:r>
              <a:rPr lang="en-US" sz="2200" spc="-25" dirty="0" smtClean="0">
                <a:latin typeface="Abadi" panose="020B0604020104020204"/>
                <a:cs typeface="Carlito"/>
              </a:rPr>
              <a:t>GEO </a:t>
            </a:r>
            <a:r>
              <a:rPr lang="en-US" sz="2200" spc="-20" dirty="0" smtClean="0">
                <a:latin typeface="Abadi" panose="020B0604020104020204"/>
                <a:cs typeface="Carlito"/>
              </a:rPr>
              <a:t>(1), HEO </a:t>
            </a:r>
            <a:r>
              <a:rPr lang="en-US" sz="2200" spc="-15" dirty="0" smtClean="0">
                <a:latin typeface="Abadi" panose="020B0604020104020204"/>
                <a:cs typeface="Carlito"/>
              </a:rPr>
              <a:t>(1) </a:t>
            </a:r>
            <a:r>
              <a:rPr lang="en-US" sz="2200" spc="-25" dirty="0" smtClean="0">
                <a:latin typeface="Abadi" panose="020B0604020104020204"/>
                <a:cs typeface="Carlito"/>
              </a:rPr>
              <a:t>have </a:t>
            </a:r>
            <a:r>
              <a:rPr lang="en-US" sz="2200" spc="-20" dirty="0" smtClean="0">
                <a:latin typeface="Abadi" panose="020B0604020104020204"/>
                <a:cs typeface="Carlito"/>
              </a:rPr>
              <a:t>100% </a:t>
            </a:r>
            <a:r>
              <a:rPr lang="en-US" sz="2200" spc="-15" dirty="0" smtClean="0">
                <a:latin typeface="Abadi" panose="020B0604020104020204"/>
                <a:cs typeface="Carlito"/>
              </a:rPr>
              <a:t>success </a:t>
            </a:r>
            <a:r>
              <a:rPr lang="en-US" sz="2200" spc="-40" dirty="0" smtClean="0">
                <a:latin typeface="Abadi" panose="020B0604020104020204"/>
                <a:cs typeface="Carlito"/>
              </a:rPr>
              <a:t>rate </a:t>
            </a:r>
            <a:r>
              <a:rPr lang="en-US" sz="2200" spc="-15" dirty="0" smtClean="0">
                <a:latin typeface="Abadi" panose="020B0604020104020204"/>
                <a:cs typeface="Carlito"/>
              </a:rPr>
              <a:t>(sample </a:t>
            </a:r>
            <a:r>
              <a:rPr lang="en-US" sz="2200" spc="-20" dirty="0" smtClean="0">
                <a:latin typeface="Abadi" panose="020B0604020104020204"/>
                <a:cs typeface="Carlito"/>
              </a:rPr>
              <a:t>sizes </a:t>
            </a:r>
            <a:r>
              <a:rPr lang="en-US" sz="2200" spc="-5" dirty="0" smtClean="0">
                <a:latin typeface="Abadi" panose="020B0604020104020204"/>
                <a:cs typeface="Carlito"/>
              </a:rPr>
              <a:t>in </a:t>
            </a:r>
            <a:r>
              <a:rPr lang="en-US" sz="2200" spc="-20" dirty="0" smtClean="0">
                <a:latin typeface="Abadi" panose="020B0604020104020204"/>
                <a:cs typeface="Carlito"/>
              </a:rPr>
              <a:t>parenthesis)  </a:t>
            </a:r>
            <a:r>
              <a:rPr lang="en-US" sz="2200" spc="-10" dirty="0" smtClean="0">
                <a:latin typeface="Abadi" panose="020B0604020104020204"/>
                <a:cs typeface="Carlito"/>
              </a:rPr>
              <a:t>SSO </a:t>
            </a:r>
            <a:r>
              <a:rPr lang="en-US" sz="2200" spc="-15" dirty="0" smtClean="0">
                <a:latin typeface="Abadi" panose="020B0604020104020204"/>
                <a:cs typeface="Carlito"/>
              </a:rPr>
              <a:t>(5) </a:t>
            </a:r>
            <a:r>
              <a:rPr lang="en-US" sz="2200" spc="-5" dirty="0" smtClean="0">
                <a:latin typeface="Abadi" panose="020B0604020104020204"/>
                <a:cs typeface="Carlito"/>
              </a:rPr>
              <a:t>has </a:t>
            </a:r>
            <a:r>
              <a:rPr lang="en-US" sz="2200" spc="-20" dirty="0" smtClean="0">
                <a:latin typeface="Abadi" panose="020B0604020104020204"/>
                <a:cs typeface="Carlito"/>
              </a:rPr>
              <a:t>100% </a:t>
            </a:r>
            <a:r>
              <a:rPr lang="en-US" sz="2200" spc="-10" dirty="0" smtClean="0">
                <a:latin typeface="Abadi" panose="020B0604020104020204"/>
                <a:cs typeface="Carlito"/>
              </a:rPr>
              <a:t>success</a:t>
            </a:r>
            <a:r>
              <a:rPr lang="en-US" sz="2200" spc="45" dirty="0" smtClean="0">
                <a:latin typeface="Abadi" panose="020B0604020104020204"/>
                <a:cs typeface="Carlito"/>
              </a:rPr>
              <a:t> </a:t>
            </a:r>
            <a:r>
              <a:rPr lang="en-US" sz="2200" spc="-40" dirty="0" smtClean="0">
                <a:latin typeface="Abadi" panose="020B0604020104020204"/>
                <a:cs typeface="Carlito"/>
              </a:rPr>
              <a:t>rate.</a:t>
            </a:r>
            <a:endParaRPr lang="en-US" sz="2200" dirty="0" smtClean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1047749" y="5469774"/>
            <a:ext cx="9601200" cy="151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lang="en-US" sz="2200" spc="-25" dirty="0">
                <a:latin typeface="Abadi" panose="020B0604020104020204"/>
                <a:cs typeface="Carlito"/>
              </a:rPr>
              <a:t>VLEO </a:t>
            </a:r>
            <a:r>
              <a:rPr lang="en-US" sz="2200" spc="-20" dirty="0">
                <a:latin typeface="Abadi" panose="020B0604020104020204"/>
                <a:cs typeface="Carlito"/>
              </a:rPr>
              <a:t>(14) </a:t>
            </a:r>
            <a:r>
              <a:rPr lang="en-US" sz="2200" spc="-5" dirty="0">
                <a:latin typeface="Abadi" panose="020B0604020104020204"/>
                <a:cs typeface="Carlito"/>
              </a:rPr>
              <a:t>has </a:t>
            </a:r>
            <a:r>
              <a:rPr lang="en-US" sz="2200" spc="-20" dirty="0">
                <a:latin typeface="Abadi" panose="020B0604020104020204"/>
                <a:cs typeface="Carlito"/>
              </a:rPr>
              <a:t>decent </a:t>
            </a:r>
            <a:r>
              <a:rPr lang="en-US" sz="2200" spc="-15" dirty="0">
                <a:latin typeface="Abadi" panose="020B0604020104020204"/>
                <a:cs typeface="Carlito"/>
              </a:rPr>
              <a:t>success </a:t>
            </a:r>
            <a:r>
              <a:rPr lang="en-US" sz="2200" spc="-40" dirty="0">
                <a:latin typeface="Abadi" panose="020B0604020104020204"/>
                <a:cs typeface="Carlito"/>
              </a:rPr>
              <a:t>rate </a:t>
            </a:r>
            <a:r>
              <a:rPr lang="en-US" sz="2200" spc="-5" dirty="0">
                <a:latin typeface="Abadi" panose="020B0604020104020204"/>
                <a:cs typeface="Carlito"/>
              </a:rPr>
              <a:t>and</a:t>
            </a:r>
            <a:r>
              <a:rPr lang="en-US" sz="2200" spc="150" dirty="0">
                <a:latin typeface="Abadi" panose="020B0604020104020204"/>
                <a:cs typeface="Carlito"/>
              </a:rPr>
              <a:t> </a:t>
            </a:r>
            <a:r>
              <a:rPr lang="en-US" sz="2200" spc="-25" dirty="0">
                <a:latin typeface="Abadi" panose="020B0604020104020204"/>
                <a:cs typeface="Carlito"/>
              </a:rPr>
              <a:t>attempts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SO </a:t>
            </a:r>
            <a:r>
              <a:rPr lang="en-US" sz="2200" spc="-15" dirty="0">
                <a:latin typeface="Abadi" panose="020B0604020104020204"/>
                <a:cs typeface="Carlito"/>
              </a:rPr>
              <a:t>(1) </a:t>
            </a:r>
            <a:r>
              <a:rPr lang="en-US" sz="2200" spc="-5" dirty="0">
                <a:latin typeface="Abadi" panose="020B0604020104020204"/>
                <a:cs typeface="Carlito"/>
              </a:rPr>
              <a:t>has </a:t>
            </a:r>
            <a:r>
              <a:rPr lang="en-US" sz="2200" spc="-15" dirty="0">
                <a:latin typeface="Abadi" panose="020B0604020104020204"/>
                <a:cs typeface="Carlito"/>
              </a:rPr>
              <a:t>0% success</a:t>
            </a:r>
            <a:r>
              <a:rPr lang="en-US" sz="2200" spc="85" dirty="0">
                <a:latin typeface="Abadi" panose="020B0604020104020204"/>
                <a:cs typeface="Carlito"/>
              </a:rPr>
              <a:t> </a:t>
            </a:r>
            <a:r>
              <a:rPr lang="en-US" sz="2200" spc="-40" dirty="0">
                <a:latin typeface="Abadi" panose="020B0604020104020204"/>
                <a:cs typeface="Carlito"/>
              </a:rPr>
              <a:t>rate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65"/>
              </a:spcBef>
            </a:pPr>
            <a:r>
              <a:rPr lang="en-US" sz="2200" spc="-40" dirty="0">
                <a:latin typeface="Abadi" panose="020B0604020104020204"/>
                <a:cs typeface="Carlito"/>
              </a:rPr>
              <a:t>GTO </a:t>
            </a:r>
            <a:r>
              <a:rPr lang="en-US" sz="2200" spc="-20" dirty="0">
                <a:latin typeface="Abadi" panose="020B0604020104020204"/>
                <a:cs typeface="Carlito"/>
              </a:rPr>
              <a:t>(27) </a:t>
            </a:r>
            <a:r>
              <a:rPr lang="en-US" sz="2200" spc="-5" dirty="0">
                <a:latin typeface="Abadi" panose="020B0604020104020204"/>
                <a:cs typeface="Carlito"/>
              </a:rPr>
              <a:t>has the </a:t>
            </a:r>
            <a:r>
              <a:rPr lang="en-US" sz="2200" spc="-20" dirty="0">
                <a:latin typeface="Abadi" panose="020B0604020104020204"/>
                <a:cs typeface="Carlito"/>
              </a:rPr>
              <a:t>around 50% </a:t>
            </a:r>
            <a:r>
              <a:rPr lang="en-US" sz="2200" spc="-15" dirty="0">
                <a:latin typeface="Abadi" panose="020B0604020104020204"/>
                <a:cs typeface="Carlito"/>
              </a:rPr>
              <a:t>success </a:t>
            </a:r>
            <a:r>
              <a:rPr lang="en-US" sz="2200" spc="-40" dirty="0">
                <a:latin typeface="Abadi" panose="020B0604020104020204"/>
                <a:cs typeface="Carlito"/>
              </a:rPr>
              <a:t>rate </a:t>
            </a:r>
            <a:r>
              <a:rPr lang="en-US" sz="2200" spc="-15" dirty="0">
                <a:latin typeface="Abadi" panose="020B0604020104020204"/>
                <a:cs typeface="Carlito"/>
              </a:rPr>
              <a:t>but </a:t>
            </a:r>
            <a:r>
              <a:rPr lang="en-US" sz="2200" spc="-20" dirty="0">
                <a:latin typeface="Abadi" panose="020B0604020104020204"/>
                <a:cs typeface="Carlito"/>
              </a:rPr>
              <a:t>largest</a:t>
            </a:r>
            <a:r>
              <a:rPr lang="en-US" sz="2200" spc="22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sample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/>
          <p:cNvSpPr/>
          <p:nvPr/>
        </p:nvSpPr>
        <p:spPr>
          <a:xfrm>
            <a:off x="45719" y="1472945"/>
            <a:ext cx="12094464" cy="23759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536950" y="3828596"/>
            <a:ext cx="11407400" cy="2918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3951604">
              <a:lnSpc>
                <a:spcPct val="121200"/>
              </a:lnSpc>
              <a:spcBef>
                <a:spcPts val="100"/>
              </a:spcBef>
            </a:pPr>
            <a:r>
              <a:rPr lang="en-US" sz="2000" spc="-15" dirty="0" smtClean="0">
                <a:latin typeface="Abadi" panose="020B0604020104020204"/>
                <a:cs typeface="Carlito"/>
              </a:rPr>
              <a:t>Green indicates successful launch and purple indicates unsuccessful launch.</a:t>
            </a:r>
          </a:p>
          <a:p>
            <a:pPr marL="12700" marR="3951604">
              <a:lnSpc>
                <a:spcPct val="121200"/>
              </a:lnSpc>
              <a:spcBef>
                <a:spcPts val="100"/>
              </a:spcBef>
            </a:pPr>
            <a:r>
              <a:rPr lang="en-US" sz="2200" spc="-15" dirty="0" smtClean="0">
                <a:latin typeface="Abadi" panose="020B0604020104020204"/>
                <a:cs typeface="Carlito"/>
              </a:rPr>
              <a:t>Launch </a:t>
            </a:r>
            <a:r>
              <a:rPr lang="en-US" sz="2200" spc="-15" dirty="0">
                <a:latin typeface="Abadi" panose="020B0604020104020204"/>
                <a:cs typeface="Carlito"/>
              </a:rPr>
              <a:t>Orbit </a:t>
            </a:r>
            <a:r>
              <a:rPr lang="en-US" sz="2200" spc="-25" dirty="0">
                <a:latin typeface="Abadi" panose="020B0604020104020204"/>
                <a:cs typeface="Carlito"/>
              </a:rPr>
              <a:t>preferences </a:t>
            </a:r>
            <a:r>
              <a:rPr lang="en-US" sz="2200" spc="-5" dirty="0">
                <a:latin typeface="Abadi" panose="020B0604020104020204"/>
                <a:cs typeface="Carlito"/>
              </a:rPr>
              <a:t>changed </a:t>
            </a:r>
            <a:r>
              <a:rPr lang="en-US" sz="2200" spc="-20" dirty="0">
                <a:latin typeface="Abadi" panose="020B0604020104020204"/>
                <a:cs typeface="Carlito"/>
              </a:rPr>
              <a:t>over </a:t>
            </a:r>
            <a:r>
              <a:rPr lang="en-US" sz="2200" spc="-10" dirty="0">
                <a:latin typeface="Abadi" panose="020B0604020104020204"/>
                <a:cs typeface="Carlito"/>
              </a:rPr>
              <a:t>Flight </a:t>
            </a:r>
            <a:r>
              <a:rPr lang="en-US" sz="2200" spc="-50" dirty="0">
                <a:latin typeface="Abadi" panose="020B0604020104020204"/>
                <a:cs typeface="Carlito"/>
              </a:rPr>
              <a:t>Number.  </a:t>
            </a:r>
            <a:r>
              <a:rPr lang="en-US" sz="2200" spc="-15" dirty="0">
                <a:latin typeface="Abadi" panose="020B0604020104020204"/>
                <a:cs typeface="Carlito"/>
              </a:rPr>
              <a:t>Launch </a:t>
            </a:r>
            <a:r>
              <a:rPr lang="en-US" sz="2200" spc="-25" dirty="0">
                <a:latin typeface="Abadi" panose="020B0604020104020204"/>
                <a:cs typeface="Carlito"/>
              </a:rPr>
              <a:t>Outcome </a:t>
            </a:r>
            <a:r>
              <a:rPr lang="en-US" sz="2200" spc="-15" dirty="0">
                <a:latin typeface="Abadi" panose="020B0604020104020204"/>
                <a:cs typeface="Carlito"/>
              </a:rPr>
              <a:t>seems to </a:t>
            </a:r>
            <a:r>
              <a:rPr lang="en-US" sz="2200" spc="-25" dirty="0">
                <a:latin typeface="Abadi" panose="020B0604020104020204"/>
                <a:cs typeface="Carlito"/>
              </a:rPr>
              <a:t>correlate </a:t>
            </a:r>
            <a:r>
              <a:rPr lang="en-US" sz="2200" spc="-5" dirty="0">
                <a:latin typeface="Abadi" panose="020B0604020104020204"/>
                <a:cs typeface="Carlito"/>
              </a:rPr>
              <a:t>with this</a:t>
            </a:r>
            <a:r>
              <a:rPr lang="en-US" sz="2200" spc="120" dirty="0">
                <a:latin typeface="Abadi" panose="020B0604020104020204"/>
                <a:cs typeface="Carlito"/>
              </a:rPr>
              <a:t> </a:t>
            </a:r>
            <a:r>
              <a:rPr lang="en-US" sz="2200" spc="-25" dirty="0">
                <a:latin typeface="Abadi" panose="020B0604020104020204"/>
                <a:cs typeface="Carlito"/>
              </a:rPr>
              <a:t>preference.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5080">
              <a:lnSpc>
                <a:spcPts val="2330"/>
              </a:lnSpc>
              <a:spcBef>
                <a:spcPts val="135"/>
              </a:spcBef>
            </a:pPr>
            <a:r>
              <a:rPr lang="en-US" sz="2200" spc="-15" dirty="0">
                <a:latin typeface="Abadi" panose="020B0604020104020204"/>
                <a:cs typeface="Carlito"/>
              </a:rPr>
              <a:t>SpaceX </a:t>
            </a:r>
            <a:r>
              <a:rPr lang="en-US" sz="2200" spc="-20" dirty="0">
                <a:latin typeface="Abadi" panose="020B0604020104020204"/>
                <a:cs typeface="Carlito"/>
              </a:rPr>
              <a:t>started </a:t>
            </a:r>
            <a:r>
              <a:rPr lang="en-US" sz="2200" spc="-5" dirty="0">
                <a:latin typeface="Abadi" panose="020B0604020104020204"/>
                <a:cs typeface="Carlito"/>
              </a:rPr>
              <a:t>with </a:t>
            </a:r>
            <a:r>
              <a:rPr lang="en-US" sz="2200" spc="-25" dirty="0">
                <a:latin typeface="Abadi" panose="020B0604020104020204"/>
                <a:cs typeface="Carlito"/>
              </a:rPr>
              <a:t>LEO </a:t>
            </a:r>
            <a:r>
              <a:rPr lang="en-US" sz="2200" spc="-5" dirty="0">
                <a:latin typeface="Abadi" panose="020B0604020104020204"/>
                <a:cs typeface="Carlito"/>
              </a:rPr>
              <a:t>orbits which </a:t>
            </a:r>
            <a:r>
              <a:rPr lang="en-US" sz="2200" spc="-20" dirty="0">
                <a:latin typeface="Abadi" panose="020B0604020104020204"/>
                <a:cs typeface="Carlito"/>
              </a:rPr>
              <a:t>saw </a:t>
            </a:r>
            <a:r>
              <a:rPr lang="en-US" sz="2200" spc="-25" dirty="0">
                <a:latin typeface="Abadi" panose="020B0604020104020204"/>
                <a:cs typeface="Carlito"/>
              </a:rPr>
              <a:t>moderate </a:t>
            </a:r>
            <a:r>
              <a:rPr lang="en-US" sz="2200" spc="-15" dirty="0">
                <a:latin typeface="Abadi" panose="020B0604020104020204"/>
                <a:cs typeface="Carlito"/>
              </a:rPr>
              <a:t>success </a:t>
            </a:r>
            <a:r>
              <a:rPr lang="en-US" sz="2200" spc="-25" dirty="0">
                <a:latin typeface="Abadi" panose="020B0604020104020204"/>
                <a:cs typeface="Carlito"/>
              </a:rPr>
              <a:t>LEO </a:t>
            </a:r>
            <a:r>
              <a:rPr lang="en-US" sz="2200" spc="-5" dirty="0">
                <a:latin typeface="Abadi" panose="020B0604020104020204"/>
                <a:cs typeface="Carlito"/>
              </a:rPr>
              <a:t>and </a:t>
            </a:r>
            <a:r>
              <a:rPr lang="en-US" sz="2200" spc="-25" dirty="0">
                <a:latin typeface="Abadi" panose="020B0604020104020204"/>
                <a:cs typeface="Carlito"/>
              </a:rPr>
              <a:t>returned </a:t>
            </a:r>
            <a:r>
              <a:rPr lang="en-US" sz="2200" spc="-15" dirty="0">
                <a:latin typeface="Abadi" panose="020B0604020104020204"/>
                <a:cs typeface="Carlito"/>
              </a:rPr>
              <a:t>to </a:t>
            </a:r>
            <a:r>
              <a:rPr lang="en-US" sz="2200" spc="-25" dirty="0">
                <a:latin typeface="Abadi" panose="020B0604020104020204"/>
                <a:cs typeface="Carlito"/>
              </a:rPr>
              <a:t>VLEO </a:t>
            </a:r>
            <a:r>
              <a:rPr lang="en-US" sz="2200" dirty="0">
                <a:latin typeface="Abadi" panose="020B0604020104020204"/>
                <a:cs typeface="Carlito"/>
              </a:rPr>
              <a:t>in </a:t>
            </a:r>
            <a:r>
              <a:rPr lang="en-US" sz="2200" spc="-25" dirty="0">
                <a:latin typeface="Abadi" panose="020B0604020104020204"/>
                <a:cs typeface="Carlito"/>
              </a:rPr>
              <a:t>recent </a:t>
            </a:r>
            <a:r>
              <a:rPr lang="en-US" sz="2200" spc="-5" dirty="0">
                <a:latin typeface="Abadi" panose="020B0604020104020204"/>
                <a:cs typeface="Carlito"/>
              </a:rPr>
              <a:t>launches  </a:t>
            </a:r>
            <a:r>
              <a:rPr lang="en-US" sz="2200" spc="-15" dirty="0">
                <a:latin typeface="Abadi" panose="020B0604020104020204"/>
                <a:cs typeface="Carlito"/>
              </a:rPr>
              <a:t>SpaceX </a:t>
            </a:r>
            <a:r>
              <a:rPr lang="en-US" sz="2200" spc="-20" dirty="0">
                <a:latin typeface="Abadi" panose="020B0604020104020204"/>
                <a:cs typeface="Carlito"/>
              </a:rPr>
              <a:t>appears </a:t>
            </a:r>
            <a:r>
              <a:rPr lang="en-US" sz="2200" spc="-15" dirty="0">
                <a:latin typeface="Abadi" panose="020B0604020104020204"/>
                <a:cs typeface="Carlito"/>
              </a:rPr>
              <a:t>to </a:t>
            </a:r>
            <a:r>
              <a:rPr lang="en-US" sz="2200" spc="-25" dirty="0">
                <a:latin typeface="Abadi" panose="020B0604020104020204"/>
                <a:cs typeface="Carlito"/>
              </a:rPr>
              <a:t>perform better </a:t>
            </a:r>
            <a:r>
              <a:rPr lang="en-US" sz="2200" dirty="0">
                <a:latin typeface="Abadi" panose="020B0604020104020204"/>
                <a:cs typeface="Carlito"/>
              </a:rPr>
              <a:t>in </a:t>
            </a:r>
            <a:r>
              <a:rPr lang="en-US" sz="2200" spc="-20" dirty="0">
                <a:latin typeface="Abadi" panose="020B0604020104020204"/>
                <a:cs typeface="Carlito"/>
              </a:rPr>
              <a:t>lower </a:t>
            </a:r>
            <a:r>
              <a:rPr lang="en-US" sz="2200" spc="-5" dirty="0">
                <a:latin typeface="Abadi" panose="020B0604020104020204"/>
                <a:cs typeface="Carlito"/>
              </a:rPr>
              <a:t>orbits or </a:t>
            </a:r>
            <a:r>
              <a:rPr lang="en-US" sz="2200" spc="-20" dirty="0">
                <a:latin typeface="Abadi" panose="020B0604020104020204"/>
                <a:cs typeface="Carlito"/>
              </a:rPr>
              <a:t>Sun-synchronous</a:t>
            </a:r>
            <a:r>
              <a:rPr lang="en-US" sz="2200" spc="27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orbits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/>
          <p:cNvSpPr/>
          <p:nvPr/>
        </p:nvSpPr>
        <p:spPr>
          <a:xfrm>
            <a:off x="45719" y="1615439"/>
            <a:ext cx="12094464" cy="23759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342900" y="4305300"/>
            <a:ext cx="11449050" cy="2259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lang="en-US" sz="2200" spc="-20" dirty="0">
                <a:latin typeface="Abadi" panose="020B0604020104020204"/>
                <a:cs typeface="Carlito"/>
              </a:rPr>
              <a:t>Green indicates successful </a:t>
            </a:r>
            <a:r>
              <a:rPr lang="en-US" sz="2200" spc="-10" dirty="0">
                <a:latin typeface="Abadi" panose="020B0604020104020204"/>
                <a:cs typeface="Carlito"/>
              </a:rPr>
              <a:t>launch; </a:t>
            </a:r>
            <a:r>
              <a:rPr lang="en-US" sz="2200" spc="-15" dirty="0">
                <a:latin typeface="Abadi" panose="020B0604020104020204"/>
                <a:cs typeface="Carlito"/>
              </a:rPr>
              <a:t>Purple </a:t>
            </a:r>
            <a:r>
              <a:rPr lang="en-US" sz="2200" spc="-20" dirty="0">
                <a:latin typeface="Abadi" panose="020B0604020104020204"/>
                <a:cs typeface="Carlito"/>
              </a:rPr>
              <a:t>indicates unsuccessful</a:t>
            </a:r>
            <a:r>
              <a:rPr lang="en-US" sz="2200" spc="185" dirty="0">
                <a:latin typeface="Abadi" panose="020B0604020104020204"/>
                <a:cs typeface="Carlito"/>
              </a:rPr>
              <a:t> </a:t>
            </a:r>
            <a:r>
              <a:rPr lang="en-US" sz="2200" spc="-10" dirty="0">
                <a:latin typeface="Abadi" panose="020B0604020104020204"/>
                <a:cs typeface="Carlito"/>
              </a:rPr>
              <a:t>launch</a:t>
            </a:r>
            <a:endParaRPr lang="en-US" sz="2200" spc="-25" dirty="0" smtClean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lang="en-US" sz="2200" spc="-25" dirty="0" smtClean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mass </a:t>
            </a:r>
            <a:r>
              <a:rPr lang="en-US" sz="2200" spc="-20" dirty="0">
                <a:latin typeface="Abadi" panose="020B0604020104020204"/>
                <a:cs typeface="Carlito"/>
              </a:rPr>
              <a:t>seems </a:t>
            </a:r>
            <a:r>
              <a:rPr lang="en-US" sz="2200" spc="-15" dirty="0">
                <a:latin typeface="Abadi" panose="020B0604020104020204"/>
                <a:cs typeface="Carlito"/>
              </a:rPr>
              <a:t>to </a:t>
            </a:r>
            <a:r>
              <a:rPr lang="en-US" sz="2200" spc="-25" dirty="0">
                <a:latin typeface="Abadi" panose="020B0604020104020204"/>
                <a:cs typeface="Carlito"/>
              </a:rPr>
              <a:t>correlate </a:t>
            </a:r>
            <a:r>
              <a:rPr lang="en-US" sz="2200" spc="-5" dirty="0">
                <a:latin typeface="Abadi" panose="020B0604020104020204"/>
                <a:cs typeface="Carlito"/>
              </a:rPr>
              <a:t>with</a:t>
            </a:r>
            <a:r>
              <a:rPr lang="en-US" sz="2200" spc="40" dirty="0">
                <a:latin typeface="Abadi" panose="020B0604020104020204"/>
                <a:cs typeface="Carlito"/>
              </a:rPr>
              <a:t> </a:t>
            </a:r>
            <a:r>
              <a:rPr lang="en-US" sz="2200" spc="-15" dirty="0">
                <a:latin typeface="Abadi" panose="020B0604020104020204"/>
                <a:cs typeface="Carlito"/>
              </a:rPr>
              <a:t>orbit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lang="en-US" sz="2200" spc="-25" dirty="0">
                <a:latin typeface="Abadi" panose="020B0604020104020204"/>
                <a:cs typeface="Carlito"/>
              </a:rPr>
              <a:t>LEO </a:t>
            </a:r>
            <a:r>
              <a:rPr lang="en-US" sz="2200" spc="-5" dirty="0">
                <a:latin typeface="Abadi" panose="020B0604020104020204"/>
                <a:cs typeface="Carlito"/>
              </a:rPr>
              <a:t>and </a:t>
            </a:r>
            <a:r>
              <a:rPr lang="en-US" sz="2200" spc="-15" dirty="0">
                <a:latin typeface="Abadi" panose="020B0604020104020204"/>
                <a:cs typeface="Carlito"/>
              </a:rPr>
              <a:t>SSO seem to </a:t>
            </a:r>
            <a:r>
              <a:rPr lang="en-US" sz="2200" spc="-25" dirty="0">
                <a:latin typeface="Abadi" panose="020B0604020104020204"/>
                <a:cs typeface="Carlito"/>
              </a:rPr>
              <a:t>have </a:t>
            </a:r>
            <a:r>
              <a:rPr lang="en-US" sz="2200" spc="-20" dirty="0">
                <a:latin typeface="Abadi" panose="020B0604020104020204"/>
                <a:cs typeface="Carlito"/>
              </a:rPr>
              <a:t>relatively low payload</a:t>
            </a:r>
            <a:r>
              <a:rPr lang="en-US" sz="2200" spc="13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mass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The other </a:t>
            </a:r>
            <a:r>
              <a:rPr lang="en-US" sz="2200" spc="-20" dirty="0">
                <a:latin typeface="Abadi" panose="020B0604020104020204"/>
                <a:cs typeface="Carlito"/>
              </a:rPr>
              <a:t>most successful </a:t>
            </a:r>
            <a:r>
              <a:rPr lang="en-US" sz="2200" spc="-5" dirty="0">
                <a:latin typeface="Abadi" panose="020B0604020104020204"/>
                <a:cs typeface="Carlito"/>
              </a:rPr>
              <a:t>orbit </a:t>
            </a:r>
            <a:r>
              <a:rPr lang="en-US" sz="2200" spc="-20" dirty="0">
                <a:latin typeface="Abadi" panose="020B0604020104020204"/>
                <a:cs typeface="Carlito"/>
              </a:rPr>
              <a:t>VLEO </a:t>
            </a:r>
            <a:r>
              <a:rPr lang="en-US" sz="2200" spc="-5" dirty="0">
                <a:latin typeface="Abadi" panose="020B0604020104020204"/>
                <a:cs typeface="Carlito"/>
              </a:rPr>
              <a:t>only has </a:t>
            </a:r>
            <a:r>
              <a:rPr lang="en-US" sz="2200" spc="-10" dirty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mass </a:t>
            </a:r>
            <a:r>
              <a:rPr lang="en-US" sz="2200" spc="-20" dirty="0">
                <a:latin typeface="Abadi" panose="020B0604020104020204"/>
                <a:cs typeface="Carlito"/>
              </a:rPr>
              <a:t>values </a:t>
            </a:r>
            <a:r>
              <a:rPr lang="en-US" sz="2200" spc="-5" dirty="0">
                <a:latin typeface="Abadi" panose="020B0604020104020204"/>
                <a:cs typeface="Carlito"/>
              </a:rPr>
              <a:t>in the higher end of the</a:t>
            </a:r>
            <a:r>
              <a:rPr lang="en-US" sz="2200" spc="85" dirty="0">
                <a:latin typeface="Abadi" panose="020B0604020104020204"/>
                <a:cs typeface="Carlito"/>
              </a:rPr>
              <a:t> </a:t>
            </a:r>
            <a:r>
              <a:rPr lang="en-US" sz="2200" spc="-25" dirty="0">
                <a:latin typeface="Abadi" panose="020B0604020104020204"/>
                <a:cs typeface="Carlito"/>
              </a:rPr>
              <a:t>range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6" name="object 7"/>
          <p:cNvSpPr/>
          <p:nvPr/>
        </p:nvSpPr>
        <p:spPr>
          <a:xfrm>
            <a:off x="6311424" y="1898523"/>
            <a:ext cx="4806696" cy="33162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70011" y="2743200"/>
            <a:ext cx="36576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20" dirty="0">
                <a:latin typeface="Abadi" panose="020B0604020104020204"/>
                <a:cs typeface="Carlito"/>
              </a:rPr>
              <a:t>95% confidence interval  </a:t>
            </a:r>
            <a:r>
              <a:rPr lang="en-US" sz="2200" spc="-10" dirty="0">
                <a:latin typeface="Abadi" panose="020B0604020104020204"/>
                <a:cs typeface="Carlito"/>
              </a:rPr>
              <a:t>(light blue</a:t>
            </a:r>
            <a:r>
              <a:rPr lang="en-US" sz="2200" spc="-100" dirty="0">
                <a:latin typeface="Abadi" panose="020B0604020104020204"/>
                <a:cs typeface="Carlito"/>
              </a:rPr>
              <a:t> </a:t>
            </a:r>
            <a:r>
              <a:rPr lang="en-US" sz="2200" spc="-10" dirty="0">
                <a:latin typeface="Abadi" panose="020B0604020104020204"/>
                <a:cs typeface="Carlito"/>
              </a:rPr>
              <a:t>shading)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770011" y="5124450"/>
            <a:ext cx="5753100" cy="1436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05"/>
              </a:spcBef>
            </a:pPr>
            <a:r>
              <a:rPr lang="en-US" sz="2200" spc="-15" dirty="0">
                <a:latin typeface="Abadi" panose="020B0604020104020204"/>
                <a:cs typeface="Carlito"/>
              </a:rPr>
              <a:t>Success </a:t>
            </a:r>
            <a:r>
              <a:rPr lang="en-US" sz="2200" spc="-20" dirty="0">
                <a:latin typeface="Abadi" panose="020B0604020104020204"/>
                <a:cs typeface="Carlito"/>
              </a:rPr>
              <a:t>generally </a:t>
            </a:r>
            <a:r>
              <a:rPr lang="en-US" sz="2200" spc="-10" dirty="0">
                <a:latin typeface="Abadi" panose="020B0604020104020204"/>
                <a:cs typeface="Carlito"/>
              </a:rPr>
              <a:t>increases </a:t>
            </a:r>
            <a:r>
              <a:rPr lang="en-US" sz="2200" spc="-20" dirty="0">
                <a:latin typeface="Abadi" panose="020B0604020104020204"/>
                <a:cs typeface="Carlito"/>
              </a:rPr>
              <a:t>over </a:t>
            </a:r>
            <a:r>
              <a:rPr lang="en-US" sz="2200" spc="-5" dirty="0">
                <a:latin typeface="Abadi" panose="020B0604020104020204"/>
                <a:cs typeface="Carlito"/>
              </a:rPr>
              <a:t>time since </a:t>
            </a:r>
            <a:r>
              <a:rPr lang="en-US" sz="2200" spc="-20" dirty="0">
                <a:latin typeface="Abadi" panose="020B0604020104020204"/>
                <a:cs typeface="Carlito"/>
              </a:rPr>
              <a:t>2013 </a:t>
            </a:r>
            <a:r>
              <a:rPr lang="en-US" sz="2200" spc="-5" dirty="0">
                <a:latin typeface="Abadi" panose="020B0604020104020204"/>
                <a:cs typeface="Carlito"/>
              </a:rPr>
              <a:t>with a </a:t>
            </a:r>
            <a:r>
              <a:rPr lang="en-US" sz="2200" spc="-10" dirty="0">
                <a:latin typeface="Abadi" panose="020B0604020104020204"/>
                <a:cs typeface="Carlito"/>
              </a:rPr>
              <a:t>slight </a:t>
            </a:r>
            <a:r>
              <a:rPr lang="en-US" sz="2200" spc="-5" dirty="0">
                <a:latin typeface="Abadi" panose="020B0604020104020204"/>
                <a:cs typeface="Carlito"/>
              </a:rPr>
              <a:t>dip </a:t>
            </a:r>
            <a:r>
              <a:rPr lang="en-US" sz="2200" dirty="0">
                <a:latin typeface="Abadi" panose="020B0604020104020204"/>
                <a:cs typeface="Carlito"/>
              </a:rPr>
              <a:t>in</a:t>
            </a:r>
            <a:r>
              <a:rPr lang="en-US" sz="2200" spc="55" dirty="0">
                <a:latin typeface="Abadi" panose="020B0604020104020204"/>
                <a:cs typeface="Carlito"/>
              </a:rPr>
              <a:t> </a:t>
            </a:r>
            <a:r>
              <a:rPr lang="en-US" sz="2200" spc="-25" dirty="0">
                <a:latin typeface="Abadi" panose="020B0604020104020204"/>
                <a:cs typeface="Carlito"/>
              </a:rPr>
              <a:t>2018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lang="en-US" sz="2200" spc="-20" dirty="0">
                <a:latin typeface="Abadi" panose="020B0604020104020204"/>
                <a:cs typeface="Carlito"/>
              </a:rPr>
              <a:t>Success </a:t>
            </a:r>
            <a:r>
              <a:rPr lang="en-US" sz="2200" dirty="0">
                <a:latin typeface="Abadi" panose="020B0604020104020204"/>
                <a:cs typeface="Carlito"/>
              </a:rPr>
              <a:t>in </a:t>
            </a:r>
            <a:r>
              <a:rPr lang="en-US" sz="2200" spc="-25" dirty="0">
                <a:latin typeface="Abadi" panose="020B0604020104020204"/>
                <a:cs typeface="Carlito"/>
              </a:rPr>
              <a:t>recent years </a:t>
            </a:r>
            <a:r>
              <a:rPr lang="en-US" sz="2200" spc="-15" dirty="0">
                <a:latin typeface="Abadi" panose="020B0604020104020204"/>
                <a:cs typeface="Carlito"/>
              </a:rPr>
              <a:t>at </a:t>
            </a:r>
            <a:r>
              <a:rPr lang="en-US" sz="2200" spc="-20" dirty="0">
                <a:latin typeface="Abadi" panose="020B0604020104020204"/>
                <a:cs typeface="Carlito"/>
              </a:rPr>
              <a:t>around</a:t>
            </a:r>
            <a:r>
              <a:rPr lang="en-US" sz="2200" spc="90" dirty="0">
                <a:latin typeface="Abadi" panose="020B0604020104020204"/>
                <a:cs typeface="Carlito"/>
              </a:rPr>
              <a:t> </a:t>
            </a:r>
            <a:r>
              <a:rPr lang="en-US" sz="2200" spc="-25" dirty="0">
                <a:latin typeface="Abadi" panose="020B0604020104020204"/>
                <a:cs typeface="Carlito"/>
              </a:rPr>
              <a:t>80%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6" name="object 5"/>
          <p:cNvSpPr/>
          <p:nvPr/>
        </p:nvSpPr>
        <p:spPr>
          <a:xfrm>
            <a:off x="6762750" y="1800719"/>
            <a:ext cx="4400550" cy="3752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70011" y="1800719"/>
            <a:ext cx="5992739" cy="450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0"/>
              </a:spcBef>
            </a:pPr>
            <a:r>
              <a:rPr lang="en-IN" sz="2200" dirty="0">
                <a:latin typeface="Abadi" panose="020B0604020104020204"/>
                <a:cs typeface="Carlito"/>
              </a:rPr>
              <a:t>Query unique launch </a:t>
            </a:r>
            <a:r>
              <a:rPr lang="en-IN" sz="2200" spc="-20" dirty="0">
                <a:latin typeface="Abadi" panose="020B0604020104020204"/>
                <a:cs typeface="Carlito"/>
              </a:rPr>
              <a:t>site </a:t>
            </a:r>
            <a:r>
              <a:rPr lang="en-IN" sz="2200" spc="-5" dirty="0">
                <a:latin typeface="Abadi" panose="020B0604020104020204"/>
                <a:cs typeface="Carlito"/>
              </a:rPr>
              <a:t>names </a:t>
            </a:r>
            <a:r>
              <a:rPr lang="en-IN" sz="2200" spc="-20" dirty="0">
                <a:latin typeface="Abadi" panose="020B0604020104020204"/>
                <a:cs typeface="Carlito"/>
              </a:rPr>
              <a:t>from</a:t>
            </a:r>
            <a:r>
              <a:rPr lang="en-IN" sz="2200" spc="-80" dirty="0">
                <a:latin typeface="Abadi" panose="020B0604020104020204"/>
                <a:cs typeface="Carlito"/>
              </a:rPr>
              <a:t> </a:t>
            </a:r>
            <a:r>
              <a:rPr lang="en-IN" sz="2200" spc="-5" dirty="0">
                <a:latin typeface="Abadi" panose="020B0604020104020204"/>
                <a:cs typeface="Carlito"/>
              </a:rPr>
              <a:t>database.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lang="en-IN" sz="2200" spc="-5" dirty="0">
                <a:latin typeface="Abadi" panose="020B0604020104020204"/>
                <a:cs typeface="Carlito"/>
              </a:rPr>
              <a:t>CCAFS SLC-40 </a:t>
            </a:r>
            <a:r>
              <a:rPr lang="en-IN" sz="2200" dirty="0">
                <a:latin typeface="Abadi" panose="020B0604020104020204"/>
                <a:cs typeface="Carlito"/>
              </a:rPr>
              <a:t>and </a:t>
            </a:r>
            <a:r>
              <a:rPr lang="en-IN" sz="2200" spc="-10" dirty="0">
                <a:latin typeface="Abadi" panose="020B0604020104020204"/>
                <a:cs typeface="Carlito"/>
              </a:rPr>
              <a:t>CCAFSSLC-40 </a:t>
            </a:r>
            <a:r>
              <a:rPr lang="en-IN" sz="2200" spc="-25" dirty="0">
                <a:latin typeface="Abadi" panose="020B0604020104020204"/>
                <a:cs typeface="Carlito"/>
              </a:rPr>
              <a:t>likely </a:t>
            </a:r>
            <a:r>
              <a:rPr lang="en-IN" sz="2200" dirty="0">
                <a:latin typeface="Abadi" panose="020B0604020104020204"/>
                <a:cs typeface="Carlito"/>
              </a:rPr>
              <a:t>all </a:t>
            </a:r>
            <a:r>
              <a:rPr lang="en-IN" sz="2200" spc="-20" dirty="0">
                <a:latin typeface="Abadi" panose="020B0604020104020204"/>
                <a:cs typeface="Carlito"/>
              </a:rPr>
              <a:t>represent </a:t>
            </a:r>
            <a:r>
              <a:rPr lang="en-IN" sz="2200" dirty="0">
                <a:latin typeface="Abadi" panose="020B0604020104020204"/>
                <a:cs typeface="Carlito"/>
              </a:rPr>
              <a:t>the</a:t>
            </a:r>
            <a:r>
              <a:rPr lang="en-IN" sz="2200" spc="-114" dirty="0">
                <a:latin typeface="Abadi" panose="020B0604020104020204"/>
                <a:cs typeface="Carlito"/>
              </a:rPr>
              <a:t> </a:t>
            </a:r>
            <a:r>
              <a:rPr lang="en-IN" sz="2200" spc="-5" dirty="0">
                <a:latin typeface="Abadi" panose="020B0604020104020204"/>
                <a:cs typeface="Carlito"/>
              </a:rPr>
              <a:t>same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IN" sz="2200" dirty="0">
                <a:latin typeface="Abadi" panose="020B0604020104020204"/>
                <a:cs typeface="Carlito"/>
              </a:rPr>
              <a:t>launch </a:t>
            </a:r>
            <a:r>
              <a:rPr lang="en-IN" sz="2200" spc="-20" dirty="0">
                <a:latin typeface="Abadi" panose="020B0604020104020204"/>
                <a:cs typeface="Carlito"/>
              </a:rPr>
              <a:t>site </a:t>
            </a:r>
            <a:r>
              <a:rPr lang="en-IN" sz="2200" dirty="0">
                <a:latin typeface="Abadi" panose="020B0604020104020204"/>
                <a:cs typeface="Carlito"/>
              </a:rPr>
              <a:t>with </a:t>
            </a:r>
            <a:r>
              <a:rPr lang="en-IN" sz="2200" spc="-25" dirty="0">
                <a:latin typeface="Abadi" panose="020B0604020104020204"/>
                <a:cs typeface="Carlito"/>
              </a:rPr>
              <a:t>data </a:t>
            </a:r>
            <a:r>
              <a:rPr lang="en-IN" sz="2200" spc="-5" dirty="0">
                <a:latin typeface="Abadi" panose="020B0604020104020204"/>
                <a:cs typeface="Carlito"/>
              </a:rPr>
              <a:t>entry</a:t>
            </a:r>
            <a:r>
              <a:rPr lang="en-IN" sz="2200" spc="-35" dirty="0">
                <a:latin typeface="Abadi" panose="020B0604020104020204"/>
                <a:cs typeface="Carlito"/>
              </a:rPr>
              <a:t> </a:t>
            </a:r>
            <a:r>
              <a:rPr lang="en-IN" sz="2200" spc="-25" dirty="0">
                <a:latin typeface="Abadi" panose="020B0604020104020204"/>
                <a:cs typeface="Carlito"/>
              </a:rPr>
              <a:t>errors.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12700" marR="2114550">
              <a:lnSpc>
                <a:spcPct val="141500"/>
              </a:lnSpc>
              <a:spcBef>
                <a:spcPts val="110"/>
              </a:spcBef>
            </a:pPr>
            <a:r>
              <a:rPr lang="en-IN" sz="2200" spc="-5" dirty="0">
                <a:latin typeface="Abadi" panose="020B0604020104020204"/>
                <a:cs typeface="Carlito"/>
              </a:rPr>
              <a:t>CCAFS </a:t>
            </a:r>
            <a:r>
              <a:rPr lang="en-IN" sz="2200" spc="-15" dirty="0">
                <a:latin typeface="Abadi" panose="020B0604020104020204"/>
                <a:cs typeface="Carlito"/>
              </a:rPr>
              <a:t>LC-40 </a:t>
            </a:r>
            <a:r>
              <a:rPr lang="en-IN" sz="2200" spc="-20" dirty="0">
                <a:latin typeface="Abadi" panose="020B0604020104020204"/>
                <a:cs typeface="Carlito"/>
              </a:rPr>
              <a:t>was </a:t>
            </a:r>
            <a:r>
              <a:rPr lang="en-IN" sz="2200" dirty="0">
                <a:latin typeface="Abadi" panose="020B0604020104020204"/>
                <a:cs typeface="Carlito"/>
              </a:rPr>
              <a:t>the </a:t>
            </a:r>
            <a:r>
              <a:rPr lang="en-IN" sz="2200" spc="-20" dirty="0">
                <a:latin typeface="Abadi" panose="020B0604020104020204"/>
                <a:cs typeface="Carlito"/>
              </a:rPr>
              <a:t>previous </a:t>
            </a:r>
            <a:r>
              <a:rPr lang="en-IN" sz="2200" spc="-5" dirty="0">
                <a:latin typeface="Abadi" panose="020B0604020104020204"/>
                <a:cs typeface="Carlito"/>
              </a:rPr>
              <a:t>name.  </a:t>
            </a:r>
            <a:r>
              <a:rPr lang="en-IN" sz="2200" spc="-25" dirty="0">
                <a:latin typeface="Abadi" panose="020B0604020104020204"/>
                <a:cs typeface="Carlito"/>
              </a:rPr>
              <a:t>Likely </a:t>
            </a:r>
            <a:r>
              <a:rPr lang="en-IN" sz="2200" spc="-5" dirty="0">
                <a:latin typeface="Abadi" panose="020B0604020104020204"/>
                <a:cs typeface="Carlito"/>
              </a:rPr>
              <a:t>only </a:t>
            </a:r>
            <a:r>
              <a:rPr lang="en-IN" sz="2200" dirty="0">
                <a:latin typeface="Abadi" panose="020B0604020104020204"/>
                <a:cs typeface="Carlito"/>
              </a:rPr>
              <a:t>3 unique </a:t>
            </a:r>
            <a:r>
              <a:rPr lang="en-IN" sz="2200" spc="-5" dirty="0" smtClean="0">
                <a:latin typeface="Abadi" panose="020B0604020104020204"/>
                <a:cs typeface="Carlito"/>
              </a:rPr>
              <a:t>launch site </a:t>
            </a:r>
            <a:r>
              <a:rPr lang="en-IN" sz="2200" spc="-5" dirty="0">
                <a:latin typeface="Abadi" panose="020B0604020104020204"/>
                <a:cs typeface="Carlito"/>
              </a:rPr>
              <a:t>values:  CCAFS SLC-40, KSC LC-39A,</a:t>
            </a:r>
            <a:r>
              <a:rPr lang="en-IN" sz="2200" spc="-310" dirty="0">
                <a:latin typeface="Abadi" panose="020B0604020104020204"/>
                <a:cs typeface="Carlito"/>
              </a:rPr>
              <a:t> </a:t>
            </a:r>
            <a:r>
              <a:rPr lang="en-IN" sz="2200" spc="-40" dirty="0">
                <a:latin typeface="Abadi" panose="020B0604020104020204"/>
                <a:cs typeface="Carlito"/>
              </a:rPr>
              <a:t>VAFB </a:t>
            </a:r>
            <a:r>
              <a:rPr lang="en-IN" sz="2200" spc="-10" dirty="0">
                <a:latin typeface="Abadi" panose="020B0604020104020204"/>
                <a:cs typeface="Carlito"/>
              </a:rPr>
              <a:t>SLC-4E</a:t>
            </a:r>
            <a:endParaRPr lang="en-IN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6" name="object 5"/>
          <p:cNvSpPr/>
          <p:nvPr/>
        </p:nvSpPr>
        <p:spPr>
          <a:xfrm>
            <a:off x="873251" y="1390650"/>
            <a:ext cx="10412359" cy="379399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873251" y="5657850"/>
            <a:ext cx="9451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35" dirty="0">
                <a:latin typeface="Abadi" panose="020B0604020104020204"/>
                <a:cs typeface="Carlito"/>
              </a:rPr>
              <a:t>First </a:t>
            </a:r>
            <a:r>
              <a:rPr lang="en-US" sz="2200" spc="-20" dirty="0">
                <a:latin typeface="Abadi" panose="020B0604020104020204"/>
                <a:cs typeface="Carlito"/>
              </a:rPr>
              <a:t>five </a:t>
            </a:r>
            <a:r>
              <a:rPr lang="en-US" sz="2200" spc="-5" dirty="0">
                <a:latin typeface="Abadi" panose="020B0604020104020204"/>
                <a:cs typeface="Carlito"/>
              </a:rPr>
              <a:t>entries  </a:t>
            </a:r>
            <a:r>
              <a:rPr lang="en-US" sz="2200" dirty="0">
                <a:latin typeface="Abadi" panose="020B0604020104020204"/>
                <a:cs typeface="Carlito"/>
              </a:rPr>
              <a:t>in </a:t>
            </a:r>
            <a:r>
              <a:rPr lang="en-US" sz="2200" spc="-5" dirty="0">
                <a:latin typeface="Abadi" panose="020B0604020104020204"/>
                <a:cs typeface="Carlito"/>
              </a:rPr>
              <a:t>database with  Launch </a:t>
            </a:r>
            <a:r>
              <a:rPr lang="en-US" sz="2200" spc="-15" dirty="0">
                <a:latin typeface="Abadi" panose="020B0604020104020204"/>
                <a:cs typeface="Carlito"/>
              </a:rPr>
              <a:t>Site</a:t>
            </a:r>
            <a:r>
              <a:rPr lang="en-US" sz="2200" spc="-100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name  </a:t>
            </a:r>
            <a:r>
              <a:rPr lang="en-US" sz="2200" dirty="0">
                <a:latin typeface="Abadi" panose="020B0604020104020204"/>
                <a:cs typeface="Carlito"/>
              </a:rPr>
              <a:t>beginning </a:t>
            </a:r>
            <a:r>
              <a:rPr lang="en-US" sz="2200" spc="-5" dirty="0">
                <a:latin typeface="Abadi" panose="020B0604020104020204"/>
                <a:cs typeface="Carlito"/>
              </a:rPr>
              <a:t>with  </a:t>
            </a:r>
            <a:r>
              <a:rPr lang="en-US" sz="2200" dirty="0">
                <a:latin typeface="Abadi" panose="020B0604020104020204"/>
                <a:cs typeface="Carlito"/>
              </a:rPr>
              <a:t>CCA.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6" name="object 5"/>
          <p:cNvSpPr/>
          <p:nvPr/>
        </p:nvSpPr>
        <p:spPr>
          <a:xfrm>
            <a:off x="4245862" y="1619250"/>
            <a:ext cx="7241287" cy="31981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70011" y="1924050"/>
            <a:ext cx="3306689" cy="1497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715">
              <a:lnSpc>
                <a:spcPts val="2160"/>
              </a:lnSpc>
              <a:spcBef>
                <a:spcPts val="37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dirty="0">
                <a:latin typeface="Abadi" panose="020B0604020104020204"/>
                <a:cs typeface="Carlito"/>
              </a:rPr>
              <a:t>query </a:t>
            </a:r>
            <a:r>
              <a:rPr lang="en-US" sz="2200" spc="-5" dirty="0">
                <a:latin typeface="Abadi" panose="020B0604020104020204"/>
                <a:cs typeface="Carlito"/>
              </a:rPr>
              <a:t>sums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25" dirty="0">
                <a:latin typeface="Abadi" panose="020B0604020104020204"/>
                <a:cs typeface="Carlito"/>
              </a:rPr>
              <a:t>total </a:t>
            </a:r>
            <a:r>
              <a:rPr lang="en-US" sz="2200" spc="-10" dirty="0">
                <a:latin typeface="Abadi" panose="020B0604020104020204"/>
                <a:cs typeface="Carlito"/>
              </a:rPr>
              <a:t>payload  </a:t>
            </a:r>
            <a:r>
              <a:rPr lang="en-US" sz="2200" spc="-5" dirty="0">
                <a:latin typeface="Abadi" panose="020B0604020104020204"/>
                <a:cs typeface="Carlito"/>
              </a:rPr>
              <a:t>mass </a:t>
            </a:r>
            <a:r>
              <a:rPr lang="en-US" sz="2200" dirty="0">
                <a:latin typeface="Abadi" panose="020B0604020104020204"/>
                <a:cs typeface="Carlito"/>
              </a:rPr>
              <a:t>in kg </a:t>
            </a:r>
            <a:r>
              <a:rPr lang="en-US" sz="2200" spc="-15" dirty="0">
                <a:latin typeface="Abadi" panose="020B0604020104020204"/>
                <a:cs typeface="Carlito"/>
              </a:rPr>
              <a:t>where </a:t>
            </a:r>
            <a:r>
              <a:rPr lang="en-US" sz="2200" dirty="0">
                <a:latin typeface="Abadi" panose="020B0604020104020204"/>
                <a:cs typeface="Carlito"/>
              </a:rPr>
              <a:t>NASA </a:t>
            </a:r>
            <a:r>
              <a:rPr lang="en-US" sz="2200" spc="-20" dirty="0">
                <a:latin typeface="Abadi" panose="020B0604020104020204"/>
                <a:cs typeface="Carlito"/>
              </a:rPr>
              <a:t>was </a:t>
            </a:r>
            <a:r>
              <a:rPr lang="en-US" sz="2200" dirty="0">
                <a:latin typeface="Abadi" panose="020B0604020104020204"/>
                <a:cs typeface="Carlito"/>
              </a:rPr>
              <a:t>the  </a:t>
            </a:r>
            <a:r>
              <a:rPr lang="en-US" sz="2200" spc="-60" dirty="0">
                <a:latin typeface="Abadi" panose="020B0604020104020204"/>
                <a:cs typeface="Carlito"/>
              </a:rPr>
              <a:t>customer.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770011" y="5410200"/>
            <a:ext cx="930743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15" dirty="0">
                <a:latin typeface="Abadi" panose="020B0604020104020204"/>
                <a:cs typeface="Carlito"/>
              </a:rPr>
              <a:t>CRS </a:t>
            </a:r>
            <a:r>
              <a:rPr lang="en-US" sz="2200" spc="-20" dirty="0">
                <a:latin typeface="Abadi" panose="020B0604020104020204"/>
                <a:cs typeface="Carlito"/>
              </a:rPr>
              <a:t>stands </a:t>
            </a:r>
            <a:r>
              <a:rPr lang="en-US" sz="2200" spc="-25" dirty="0">
                <a:latin typeface="Abadi" panose="020B0604020104020204"/>
                <a:cs typeface="Carlito"/>
              </a:rPr>
              <a:t>for </a:t>
            </a:r>
            <a:r>
              <a:rPr lang="en-US" sz="2200" spc="-10" dirty="0">
                <a:latin typeface="Abadi" panose="020B0604020104020204"/>
                <a:cs typeface="Carlito"/>
              </a:rPr>
              <a:t>Commercial  </a:t>
            </a:r>
            <a:r>
              <a:rPr lang="en-US" sz="2200" spc="-5" dirty="0">
                <a:latin typeface="Abadi" panose="020B0604020104020204"/>
                <a:cs typeface="Carlito"/>
              </a:rPr>
              <a:t>Resupply </a:t>
            </a:r>
            <a:r>
              <a:rPr lang="en-US" sz="2200" dirty="0">
                <a:latin typeface="Abadi" panose="020B0604020104020204"/>
                <a:cs typeface="Carlito"/>
              </a:rPr>
              <a:t>Services which</a:t>
            </a:r>
            <a:r>
              <a:rPr lang="en-US" sz="2200" spc="-90" dirty="0">
                <a:latin typeface="Abadi" panose="020B0604020104020204"/>
                <a:cs typeface="Carlito"/>
              </a:rPr>
              <a:t> </a:t>
            </a:r>
            <a:r>
              <a:rPr lang="en-US" sz="2200" spc="-20" dirty="0">
                <a:latin typeface="Abadi" panose="020B0604020104020204"/>
                <a:cs typeface="Carlito"/>
              </a:rPr>
              <a:t>indicates  </a:t>
            </a:r>
            <a:r>
              <a:rPr lang="en-US" sz="2200" spc="-5" dirty="0">
                <a:latin typeface="Abadi" panose="020B0604020104020204"/>
                <a:cs typeface="Carlito"/>
              </a:rPr>
              <a:t>that </a:t>
            </a:r>
            <a:r>
              <a:rPr lang="en-US" sz="2200" dirty="0">
                <a:latin typeface="Abadi" panose="020B0604020104020204"/>
                <a:cs typeface="Carlito"/>
              </a:rPr>
              <a:t>these </a:t>
            </a:r>
            <a:r>
              <a:rPr lang="en-US" sz="2200" spc="-10" dirty="0">
                <a:latin typeface="Abadi" panose="020B0604020104020204"/>
                <a:cs typeface="Carlito"/>
              </a:rPr>
              <a:t>payloads </a:t>
            </a:r>
            <a:r>
              <a:rPr lang="en-US" sz="2200" spc="-20" dirty="0">
                <a:latin typeface="Abadi" panose="020B0604020104020204"/>
                <a:cs typeface="Carlito"/>
              </a:rPr>
              <a:t>were sent to 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10" dirty="0">
                <a:latin typeface="Abadi" panose="020B0604020104020204"/>
                <a:cs typeface="Carlito"/>
              </a:rPr>
              <a:t>International </a:t>
            </a:r>
            <a:r>
              <a:rPr lang="en-US" sz="2200" dirty="0">
                <a:latin typeface="Abadi" panose="020B0604020104020204"/>
                <a:cs typeface="Carlito"/>
              </a:rPr>
              <a:t>Space </a:t>
            </a:r>
            <a:r>
              <a:rPr lang="en-US" sz="2200" spc="-20" dirty="0">
                <a:latin typeface="Abadi" panose="020B0604020104020204"/>
                <a:cs typeface="Carlito"/>
              </a:rPr>
              <a:t>Station  </a:t>
            </a:r>
            <a:r>
              <a:rPr lang="en-US" sz="2200" dirty="0">
                <a:latin typeface="Abadi" panose="020B0604020104020204"/>
                <a:cs typeface="Carlito"/>
              </a:rPr>
              <a:t>(ISS).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6" name="object 5"/>
          <p:cNvSpPr/>
          <p:nvPr/>
        </p:nvSpPr>
        <p:spPr>
          <a:xfrm>
            <a:off x="4027932" y="1581150"/>
            <a:ext cx="7506240" cy="33588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70011" y="1733550"/>
            <a:ext cx="3059039" cy="1926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172085">
              <a:lnSpc>
                <a:spcPct val="91700"/>
              </a:lnSpc>
              <a:spcBef>
                <a:spcPts val="30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dirty="0">
                <a:latin typeface="Abadi" panose="020B0604020104020204"/>
                <a:cs typeface="Carlito"/>
              </a:rPr>
              <a:t>query </a:t>
            </a:r>
            <a:r>
              <a:rPr lang="en-US" sz="2200" spc="-5" dirty="0">
                <a:latin typeface="Abadi" panose="020B0604020104020204"/>
                <a:cs typeface="Carlito"/>
              </a:rPr>
              <a:t>calculates</a:t>
            </a:r>
            <a:r>
              <a:rPr lang="en-US" sz="2200" spc="-204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the  </a:t>
            </a:r>
            <a:r>
              <a:rPr lang="en-US" sz="2200" spc="-40" dirty="0">
                <a:latin typeface="Abadi" panose="020B0604020104020204"/>
                <a:cs typeface="Carlito"/>
              </a:rPr>
              <a:t>average </a:t>
            </a:r>
            <a:r>
              <a:rPr lang="en-US" sz="2200" spc="-10" dirty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mass or  </a:t>
            </a:r>
            <a:r>
              <a:rPr lang="en-US" sz="2200" dirty="0">
                <a:latin typeface="Abadi" panose="020B0604020104020204"/>
                <a:cs typeface="Carlito"/>
              </a:rPr>
              <a:t>launches which </a:t>
            </a:r>
            <a:r>
              <a:rPr lang="en-US" sz="2200" spc="-5" dirty="0">
                <a:latin typeface="Abadi" panose="020B0604020104020204"/>
                <a:cs typeface="Carlito"/>
              </a:rPr>
              <a:t>used  </a:t>
            </a:r>
            <a:r>
              <a:rPr lang="en-US" sz="2200" spc="-20" dirty="0">
                <a:latin typeface="Abadi" panose="020B0604020104020204"/>
                <a:cs typeface="Carlito"/>
              </a:rPr>
              <a:t>booster </a:t>
            </a:r>
            <a:r>
              <a:rPr lang="en-US" sz="2200" spc="-25" dirty="0">
                <a:latin typeface="Abadi" panose="020B0604020104020204"/>
                <a:cs typeface="Carlito"/>
              </a:rPr>
              <a:t>version </a:t>
            </a:r>
            <a:r>
              <a:rPr lang="en-US" sz="2200" dirty="0">
                <a:latin typeface="Abadi" panose="020B0604020104020204"/>
                <a:cs typeface="Carlito"/>
              </a:rPr>
              <a:t>F9</a:t>
            </a:r>
            <a:r>
              <a:rPr lang="en-US" sz="2200" spc="-3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v1.1</a:t>
            </a:r>
          </a:p>
          <a:p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770010" y="5580061"/>
            <a:ext cx="98979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40" dirty="0">
                <a:latin typeface="Abadi" panose="020B0604020104020204"/>
                <a:cs typeface="Carlito"/>
              </a:rPr>
              <a:t>Average </a:t>
            </a:r>
            <a:r>
              <a:rPr lang="en-US" sz="2200" spc="-10" dirty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mass of  </a:t>
            </a:r>
            <a:r>
              <a:rPr lang="en-US" sz="2200" dirty="0">
                <a:latin typeface="Abadi" panose="020B0604020104020204"/>
                <a:cs typeface="Carlito"/>
              </a:rPr>
              <a:t>F9 1.1 </a:t>
            </a:r>
            <a:r>
              <a:rPr lang="en-US" sz="2200" spc="-5" dirty="0">
                <a:latin typeface="Abadi" panose="020B0604020104020204"/>
                <a:cs typeface="Carlito"/>
              </a:rPr>
              <a:t>is on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5" dirty="0">
                <a:latin typeface="Abadi" panose="020B0604020104020204"/>
                <a:cs typeface="Carlito"/>
              </a:rPr>
              <a:t>low </a:t>
            </a:r>
            <a:r>
              <a:rPr lang="en-US" sz="2200" dirty="0">
                <a:latin typeface="Abadi" panose="020B0604020104020204"/>
                <a:cs typeface="Carlito"/>
              </a:rPr>
              <a:t>end</a:t>
            </a:r>
            <a:r>
              <a:rPr lang="en-US" sz="2200" spc="-23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of  our </a:t>
            </a:r>
            <a:r>
              <a:rPr lang="en-US" sz="2200" spc="-10" dirty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mass</a:t>
            </a:r>
            <a:r>
              <a:rPr lang="en-US" sz="2200" spc="-114" dirty="0">
                <a:latin typeface="Abadi" panose="020B0604020104020204"/>
                <a:cs typeface="Carlito"/>
              </a:rPr>
              <a:t> </a:t>
            </a:r>
            <a:r>
              <a:rPr lang="en-US" sz="2200" spc="-20" dirty="0" smtClean="0">
                <a:latin typeface="Abadi" panose="020B0604020104020204"/>
                <a:cs typeface="Carlito"/>
              </a:rPr>
              <a:t>range.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6" name="object 5"/>
          <p:cNvSpPr/>
          <p:nvPr/>
        </p:nvSpPr>
        <p:spPr>
          <a:xfrm>
            <a:off x="4696966" y="1905000"/>
            <a:ext cx="6847333" cy="354101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70011" y="2038350"/>
            <a:ext cx="3420989" cy="3104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135255">
              <a:lnSpc>
                <a:spcPct val="91800"/>
              </a:lnSpc>
              <a:spcBef>
                <a:spcPts val="30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dirty="0">
                <a:latin typeface="Abadi" panose="020B0604020104020204"/>
                <a:cs typeface="Carlito"/>
              </a:rPr>
              <a:t>query </a:t>
            </a:r>
            <a:r>
              <a:rPr lang="en-US" sz="2200" spc="-5" dirty="0">
                <a:latin typeface="Abadi" panose="020B0604020104020204"/>
                <a:cs typeface="Carlito"/>
              </a:rPr>
              <a:t>returns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35" dirty="0">
                <a:latin typeface="Abadi" panose="020B0604020104020204"/>
                <a:cs typeface="Carlito"/>
              </a:rPr>
              <a:t>first  </a:t>
            </a:r>
            <a:r>
              <a:rPr lang="en-US" sz="2200" spc="-5" dirty="0">
                <a:latin typeface="Abadi" panose="020B0604020104020204"/>
                <a:cs typeface="Carlito"/>
              </a:rPr>
              <a:t>successful </a:t>
            </a:r>
            <a:r>
              <a:rPr lang="en-US" sz="2200" spc="-15" dirty="0">
                <a:latin typeface="Abadi" panose="020B0604020104020204"/>
                <a:cs typeface="Carlito"/>
              </a:rPr>
              <a:t>ground </a:t>
            </a:r>
            <a:r>
              <a:rPr lang="en-US" sz="2200" spc="-5" dirty="0">
                <a:latin typeface="Abadi" panose="020B0604020104020204"/>
                <a:cs typeface="Carlito"/>
              </a:rPr>
              <a:t>pad</a:t>
            </a:r>
            <a:r>
              <a:rPr lang="en-US" sz="2200" spc="-14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landing  </a:t>
            </a:r>
            <a:r>
              <a:rPr lang="en-US" sz="2200" spc="-25" dirty="0">
                <a:latin typeface="Abadi" panose="020B0604020104020204"/>
                <a:cs typeface="Carlito"/>
              </a:rPr>
              <a:t>date.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lang="en-US" sz="2200" spc="-35" dirty="0">
                <a:latin typeface="Abadi" panose="020B0604020104020204"/>
                <a:cs typeface="Carlito"/>
              </a:rPr>
              <a:t>First </a:t>
            </a:r>
            <a:r>
              <a:rPr lang="en-US" sz="2200" spc="-15" dirty="0">
                <a:latin typeface="Abadi" panose="020B0604020104020204"/>
                <a:cs typeface="Carlito"/>
              </a:rPr>
              <a:t>ground </a:t>
            </a:r>
            <a:r>
              <a:rPr lang="en-US" sz="2200" spc="-5" dirty="0">
                <a:latin typeface="Abadi" panose="020B0604020104020204"/>
                <a:cs typeface="Carlito"/>
              </a:rPr>
              <a:t>pad </a:t>
            </a:r>
            <a:r>
              <a:rPr lang="en-US" sz="2200" dirty="0">
                <a:latin typeface="Abadi" panose="020B0604020104020204"/>
                <a:cs typeface="Carlito"/>
              </a:rPr>
              <a:t>landing</a:t>
            </a:r>
            <a:r>
              <a:rPr lang="en-US" sz="2200" spc="-7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wasn’t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US" sz="2200" spc="-5" dirty="0">
                <a:latin typeface="Abadi" panose="020B0604020104020204"/>
                <a:cs typeface="Carlito"/>
              </a:rPr>
              <a:t>until </a:t>
            </a:r>
            <a:r>
              <a:rPr lang="en-US" sz="2200" dirty="0">
                <a:latin typeface="Abadi" panose="020B0604020104020204"/>
                <a:cs typeface="Carlito"/>
              </a:rPr>
              <a:t>the end </a:t>
            </a:r>
            <a:r>
              <a:rPr lang="en-US" sz="2200" spc="-5" dirty="0">
                <a:latin typeface="Abadi" panose="020B0604020104020204"/>
                <a:cs typeface="Carlito"/>
              </a:rPr>
              <a:t>of</a:t>
            </a:r>
            <a:r>
              <a:rPr lang="en-US" sz="2200" spc="-10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2015.</a:t>
            </a:r>
          </a:p>
          <a:p>
            <a:pPr marL="12700">
              <a:lnSpc>
                <a:spcPts val="2305"/>
              </a:lnSpc>
              <a:spcBef>
                <a:spcPts val="120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Successful </a:t>
            </a:r>
            <a:r>
              <a:rPr lang="en-US" sz="2200" dirty="0">
                <a:latin typeface="Abadi" panose="020B0604020104020204"/>
                <a:cs typeface="Carlito"/>
              </a:rPr>
              <a:t>landings in</a:t>
            </a:r>
            <a:r>
              <a:rPr lang="en-US" sz="2200" spc="-70" dirty="0">
                <a:latin typeface="Abadi" panose="020B0604020104020204"/>
                <a:cs typeface="Carlito"/>
              </a:rPr>
              <a:t> </a:t>
            </a:r>
            <a:r>
              <a:rPr lang="en-US" sz="2200" spc="-20" dirty="0">
                <a:latin typeface="Abadi" panose="020B0604020104020204"/>
                <a:cs typeface="Carlito"/>
              </a:rPr>
              <a:t>general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2200" dirty="0">
                <a:latin typeface="Abadi" panose="020B0604020104020204"/>
                <a:cs typeface="Carlito"/>
              </a:rPr>
              <a:t>appear </a:t>
            </a:r>
            <a:r>
              <a:rPr lang="en-US" sz="2200" spc="-20" dirty="0">
                <a:latin typeface="Abadi" panose="020B0604020104020204"/>
                <a:cs typeface="Carlito"/>
              </a:rPr>
              <a:t>starting</a:t>
            </a:r>
            <a:r>
              <a:rPr lang="en-US" sz="2200" spc="-5" dirty="0">
                <a:latin typeface="Abadi" panose="020B0604020104020204"/>
                <a:cs typeface="Carlito"/>
              </a:rPr>
              <a:t> </a:t>
            </a:r>
            <a:r>
              <a:rPr lang="en-US" sz="2200" dirty="0" smtClean="0">
                <a:latin typeface="Abadi" panose="020B0604020104020204"/>
                <a:cs typeface="Carlito"/>
              </a:rPr>
              <a:t>2014.</a:t>
            </a:r>
            <a:endParaRPr lang="en-IN" sz="2200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6" name="object 5"/>
          <p:cNvSpPr/>
          <p:nvPr/>
        </p:nvSpPr>
        <p:spPr>
          <a:xfrm>
            <a:off x="838199" y="1447800"/>
            <a:ext cx="10447411" cy="33741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838199" y="5238750"/>
            <a:ext cx="982980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dirty="0">
                <a:latin typeface="Abadi" panose="020B0604020104020204"/>
                <a:cs typeface="Carlito"/>
              </a:rPr>
              <a:t>query </a:t>
            </a:r>
            <a:r>
              <a:rPr lang="en-US" sz="2200" spc="-5" dirty="0">
                <a:latin typeface="Abadi" panose="020B0604020104020204"/>
                <a:cs typeface="Carlito"/>
              </a:rPr>
              <a:t>returns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20" dirty="0">
                <a:latin typeface="Abadi" panose="020B0604020104020204"/>
                <a:cs typeface="Carlito"/>
              </a:rPr>
              <a:t>four  booster </a:t>
            </a:r>
            <a:r>
              <a:rPr lang="en-US" sz="2200" spc="-25" dirty="0">
                <a:latin typeface="Abadi" panose="020B0604020104020204"/>
                <a:cs typeface="Carlito"/>
              </a:rPr>
              <a:t>versions </a:t>
            </a:r>
            <a:r>
              <a:rPr lang="en-US" sz="2200" spc="-5" dirty="0">
                <a:latin typeface="Abadi" panose="020B0604020104020204"/>
                <a:cs typeface="Carlito"/>
              </a:rPr>
              <a:t>that had  successful </a:t>
            </a:r>
            <a:r>
              <a:rPr lang="en-US" sz="2200" spc="-20" dirty="0">
                <a:latin typeface="Abadi" panose="020B0604020104020204"/>
                <a:cs typeface="Carlito"/>
              </a:rPr>
              <a:t>drone </a:t>
            </a:r>
            <a:r>
              <a:rPr lang="en-US" sz="2200" spc="-5" dirty="0">
                <a:latin typeface="Abadi" panose="020B0604020104020204"/>
                <a:cs typeface="Carlito"/>
              </a:rPr>
              <a:t>ship</a:t>
            </a:r>
            <a:r>
              <a:rPr lang="en-US" sz="2200" spc="-100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landings  and a </a:t>
            </a:r>
            <a:r>
              <a:rPr lang="en-US" sz="2200" spc="-5" dirty="0">
                <a:latin typeface="Abadi" panose="020B0604020104020204"/>
                <a:cs typeface="Carlito"/>
              </a:rPr>
              <a:t>payload mass between  </a:t>
            </a:r>
            <a:r>
              <a:rPr lang="en-US" sz="2200" dirty="0">
                <a:latin typeface="Abadi" panose="020B0604020104020204"/>
                <a:cs typeface="Carlito"/>
              </a:rPr>
              <a:t>4000 and 6000</a:t>
            </a:r>
            <a:r>
              <a:rPr lang="en-US" sz="2200" spc="-165" dirty="0">
                <a:latin typeface="Abadi" panose="020B0604020104020204"/>
                <a:cs typeface="Carlito"/>
              </a:rPr>
              <a:t> </a:t>
            </a:r>
            <a:r>
              <a:rPr lang="en-US" sz="2200" spc="-25" dirty="0" smtClean="0">
                <a:latin typeface="Abadi" panose="020B0604020104020204"/>
                <a:cs typeface="Carlito"/>
              </a:rPr>
              <a:t>non inclusively</a:t>
            </a:r>
            <a:r>
              <a:rPr lang="en-US" sz="2200" spc="-25" dirty="0">
                <a:latin typeface="Abadi" panose="020B0604020104020204"/>
                <a:cs typeface="Carlito"/>
              </a:rPr>
              <a:t>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2" y="1463040"/>
            <a:ext cx="10499069" cy="467868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41300" marR="142875">
              <a:spcBef>
                <a:spcPts val="359"/>
              </a:spcBef>
              <a:tabLst>
                <a:tab pos="240665" algn="l"/>
                <a:tab pos="241300" algn="l"/>
              </a:tabLst>
            </a:pPr>
            <a:r>
              <a:rPr lang="en-US" sz="2200" u="sng" dirty="0">
                <a:solidFill>
                  <a:schemeClr val="tx1"/>
                </a:solidFill>
                <a:latin typeface="Abadi" panose="020B0604020104020204" pitchFamily="34" charset="0"/>
              </a:rPr>
              <a:t>Summary of </a:t>
            </a:r>
            <a:r>
              <a:rPr lang="en-US" sz="2200" u="sng" dirty="0" smtClean="0">
                <a:solidFill>
                  <a:schemeClr val="tx1"/>
                </a:solidFill>
                <a:latin typeface="Abadi" panose="020B0604020104020204" pitchFamily="34" charset="0"/>
              </a:rPr>
              <a:t>methodologies</a:t>
            </a:r>
            <a:r>
              <a:rPr lang="en-US" sz="2200" dirty="0" smtClean="0">
                <a:solidFill>
                  <a:schemeClr val="tx1"/>
                </a:solidFill>
                <a:latin typeface="Abadi" panose="020B0604020104020204" pitchFamily="34" charset="0"/>
              </a:rPr>
              <a:t> </a:t>
            </a:r>
            <a:r>
              <a:rPr lang="en-US" sz="2200" b="1" dirty="0" smtClean="0">
                <a:solidFill>
                  <a:schemeClr val="tx1"/>
                </a:solidFill>
                <a:latin typeface="Abadi" panose="020B0604020104020204" pitchFamily="34" charset="0"/>
              </a:rPr>
              <a:t>: </a:t>
            </a:r>
            <a:r>
              <a:rPr lang="en-US" sz="2200" spc="-20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Collected </a:t>
            </a:r>
            <a:r>
              <a:rPr lang="en-US" sz="2200" spc="-35" dirty="0">
                <a:solidFill>
                  <a:schemeClr val="tx1"/>
                </a:solidFill>
                <a:latin typeface="Abadi" panose="020B0604020104020204"/>
                <a:cs typeface="Carlito"/>
              </a:rPr>
              <a:t>data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from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public SpaceX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API and </a:t>
            </a:r>
            <a:r>
              <a:rPr lang="en-US" sz="2200" spc="-10" dirty="0">
                <a:solidFill>
                  <a:schemeClr val="tx1"/>
                </a:solidFill>
                <a:latin typeface="Abadi" panose="020B0604020104020204"/>
                <a:cs typeface="Carlito"/>
              </a:rPr>
              <a:t>SpaceX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Wikipedia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page.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Created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labels 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column </a:t>
            </a:r>
            <a:r>
              <a:rPr lang="en-US" sz="2200" spc="-35" dirty="0">
                <a:solidFill>
                  <a:schemeClr val="tx1"/>
                </a:solidFill>
                <a:latin typeface="Abadi" panose="020B0604020104020204"/>
                <a:cs typeface="Carlito"/>
              </a:rPr>
              <a:t>‘class’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which classifies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successful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landings.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Explored </a:t>
            </a:r>
            <a:r>
              <a:rPr lang="en-US" sz="2200" spc="-35" dirty="0">
                <a:solidFill>
                  <a:schemeClr val="tx1"/>
                </a:solidFill>
                <a:latin typeface="Abadi" panose="020B0604020104020204"/>
                <a:cs typeface="Carlito"/>
              </a:rPr>
              <a:t>data </a:t>
            </a:r>
            <a:r>
              <a:rPr lang="en-US" sz="2200" spc="-10" dirty="0">
                <a:solidFill>
                  <a:schemeClr val="tx1"/>
                </a:solidFill>
                <a:latin typeface="Abadi" panose="020B0604020104020204"/>
                <a:cs typeface="Carlito"/>
              </a:rPr>
              <a:t>using 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  <a:cs typeface="Carlito"/>
              </a:rPr>
              <a:t>SQL, 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visualization,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folium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maps,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and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dashboards.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Gathered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/>
                <a:cs typeface="Carlito"/>
              </a:rPr>
              <a:t>relevant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columns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/>
                <a:cs typeface="Carlito"/>
              </a:rPr>
              <a:t>to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be </a:t>
            </a:r>
            <a:r>
              <a:rPr lang="en-US" sz="2200" spc="-10" dirty="0">
                <a:solidFill>
                  <a:schemeClr val="tx1"/>
                </a:solidFill>
                <a:latin typeface="Abadi" panose="020B0604020104020204"/>
                <a:cs typeface="Carlito"/>
              </a:rPr>
              <a:t>used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as 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/>
                <a:cs typeface="Carlito"/>
              </a:rPr>
              <a:t>features.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Changed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all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categorical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variables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/>
                <a:cs typeface="Carlito"/>
              </a:rPr>
              <a:t>to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binary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using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one hot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encoding. 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Standardized </a:t>
            </a:r>
            <a:r>
              <a:rPr lang="en-US" sz="2200" spc="-35" dirty="0">
                <a:solidFill>
                  <a:schemeClr val="tx1"/>
                </a:solidFill>
                <a:latin typeface="Abadi" panose="020B0604020104020204"/>
                <a:cs typeface="Carlito"/>
              </a:rPr>
              <a:t>data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and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used </a:t>
            </a:r>
            <a:r>
              <a:rPr lang="en-US" sz="2200" spc="-20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Grid Search CV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/>
                <a:cs typeface="Carlito"/>
              </a:rPr>
              <a:t>to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find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best </a:t>
            </a:r>
            <a:r>
              <a:rPr lang="en-US" sz="2200" spc="-40" dirty="0">
                <a:solidFill>
                  <a:schemeClr val="tx1"/>
                </a:solidFill>
                <a:latin typeface="Abadi" panose="020B0604020104020204"/>
                <a:cs typeface="Carlito"/>
              </a:rPr>
              <a:t>parameters </a:t>
            </a:r>
            <a:r>
              <a:rPr lang="en-US" sz="2200" spc="-35" dirty="0">
                <a:solidFill>
                  <a:schemeClr val="tx1"/>
                </a:solidFill>
                <a:latin typeface="Abadi" panose="020B0604020104020204"/>
                <a:cs typeface="Carlito"/>
              </a:rPr>
              <a:t>for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machine learning  models.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Visualize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accuracy score 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  <a:cs typeface="Carlito"/>
              </a:rPr>
              <a:t>of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all</a:t>
            </a:r>
            <a:r>
              <a:rPr lang="en-US" sz="2200" spc="-40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models.</a:t>
            </a:r>
            <a:endParaRPr lang="en-US" sz="2200" dirty="0">
              <a:solidFill>
                <a:schemeClr val="tx1"/>
              </a:solidFill>
              <a:latin typeface="Abadi" panose="020B0604020104020204"/>
              <a:cs typeface="Carlito"/>
            </a:endParaRPr>
          </a:p>
          <a:p>
            <a:pPr>
              <a:lnSpc>
                <a:spcPct val="100000"/>
              </a:lnSpc>
              <a:buClr>
                <a:srgbClr val="BB562C"/>
              </a:buClr>
            </a:pPr>
            <a:endParaRPr lang="en-US" sz="22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u="sng" dirty="0" smtClean="0">
                <a:solidFill>
                  <a:schemeClr val="tx1"/>
                </a:solidFill>
                <a:latin typeface="Abadi" panose="020B0604020104020204" pitchFamily="34" charset="0"/>
              </a:rPr>
              <a:t>Summary </a:t>
            </a:r>
            <a:r>
              <a:rPr lang="en-US" sz="2200" u="sng" dirty="0">
                <a:solidFill>
                  <a:schemeClr val="tx1"/>
                </a:solidFill>
                <a:latin typeface="Abadi" panose="020B0604020104020204" pitchFamily="34" charset="0"/>
              </a:rPr>
              <a:t>of all </a:t>
            </a:r>
            <a:r>
              <a:rPr lang="en-US" sz="2200" u="sng" dirty="0" smtClean="0">
                <a:solidFill>
                  <a:schemeClr val="tx1"/>
                </a:solidFill>
                <a:latin typeface="Abadi" panose="020B0604020104020204" pitchFamily="34" charset="0"/>
              </a:rPr>
              <a:t>results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en-US" sz="2200" spc="-20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Four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machine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learning models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were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produced: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Logistic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Regression,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Support </a:t>
            </a:r>
            <a:r>
              <a:rPr lang="en-US" sz="2200" spc="-50" dirty="0">
                <a:solidFill>
                  <a:schemeClr val="tx1"/>
                </a:solidFill>
                <a:latin typeface="Abadi" panose="020B0604020104020204"/>
                <a:cs typeface="Carlito"/>
              </a:rPr>
              <a:t>Vector 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Machine,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Decision </a:t>
            </a:r>
            <a:r>
              <a:rPr lang="en-US" sz="2200" spc="-80" dirty="0">
                <a:solidFill>
                  <a:schemeClr val="tx1"/>
                </a:solidFill>
                <a:latin typeface="Abadi" panose="020B0604020104020204"/>
                <a:cs typeface="Carlito"/>
              </a:rPr>
              <a:t>Tree </a:t>
            </a:r>
            <a:r>
              <a:rPr lang="en-US" sz="2200" spc="-45" dirty="0">
                <a:solidFill>
                  <a:schemeClr val="tx1"/>
                </a:solidFill>
                <a:latin typeface="Abadi" panose="020B0604020104020204"/>
                <a:cs typeface="Carlito"/>
              </a:rPr>
              <a:t>Classifier,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and K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Nearest Neighbors.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All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produced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similar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results 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with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accuracy </a:t>
            </a:r>
            <a:r>
              <a:rPr lang="en-US" sz="2200" spc="-45" dirty="0">
                <a:solidFill>
                  <a:schemeClr val="tx1"/>
                </a:solidFill>
                <a:latin typeface="Abadi" panose="020B0604020104020204"/>
                <a:cs typeface="Carlito"/>
              </a:rPr>
              <a:t>rate 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  <a:cs typeface="Carlito"/>
              </a:rPr>
              <a:t>of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about 83.33%. All models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over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predicted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successful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landings.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More  </a:t>
            </a:r>
            <a:r>
              <a:rPr lang="en-US" sz="2200" spc="-35" dirty="0">
                <a:solidFill>
                  <a:schemeClr val="tx1"/>
                </a:solidFill>
                <a:latin typeface="Abadi" panose="020B0604020104020204"/>
                <a:cs typeface="Carlito"/>
              </a:rPr>
              <a:t>data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is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needed </a:t>
            </a:r>
            <a:r>
              <a:rPr lang="en-US" sz="2200" spc="-35" dirty="0">
                <a:solidFill>
                  <a:schemeClr val="tx1"/>
                </a:solidFill>
                <a:latin typeface="Abadi" panose="020B0604020104020204"/>
                <a:cs typeface="Carlito"/>
              </a:rPr>
              <a:t>for </a:t>
            </a:r>
            <a:r>
              <a:rPr lang="en-US" sz="2200" spc="-40" dirty="0">
                <a:solidFill>
                  <a:schemeClr val="tx1"/>
                </a:solidFill>
                <a:latin typeface="Abadi" panose="020B0604020104020204"/>
                <a:cs typeface="Carlito"/>
              </a:rPr>
              <a:t>better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model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determination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and</a:t>
            </a:r>
            <a:r>
              <a:rPr lang="en-US" sz="2200" spc="204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2200" spc="-50" dirty="0">
                <a:solidFill>
                  <a:schemeClr val="tx1"/>
                </a:solidFill>
                <a:latin typeface="Abadi" panose="020B0604020104020204"/>
                <a:cs typeface="Carlito"/>
              </a:rPr>
              <a:t>accuracy.</a:t>
            </a:r>
            <a:endParaRPr lang="en-US" sz="2200" dirty="0">
              <a:solidFill>
                <a:schemeClr val="tx1"/>
              </a:solidFill>
              <a:latin typeface="Abadi" panose="020B0604020104020204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6" name="object 5"/>
          <p:cNvSpPr/>
          <p:nvPr/>
        </p:nvSpPr>
        <p:spPr>
          <a:xfrm>
            <a:off x="5480302" y="1924050"/>
            <a:ext cx="6425948" cy="350596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603502" y="1948873"/>
            <a:ext cx="467334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ts val="2305"/>
              </a:lnSpc>
              <a:spcBef>
                <a:spcPts val="10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dirty="0">
                <a:latin typeface="Abadi" panose="020B0604020104020204"/>
                <a:cs typeface="Carlito"/>
              </a:rPr>
              <a:t>query </a:t>
            </a:r>
            <a:r>
              <a:rPr lang="en-US" sz="2200" spc="-5" dirty="0">
                <a:latin typeface="Abadi" panose="020B0604020104020204"/>
                <a:cs typeface="Carlito"/>
              </a:rPr>
              <a:t>returns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15" dirty="0">
                <a:latin typeface="Abadi" panose="020B0604020104020204"/>
                <a:cs typeface="Carlito"/>
              </a:rPr>
              <a:t>count </a:t>
            </a:r>
            <a:r>
              <a:rPr lang="en-US" sz="2200" spc="-5" dirty="0">
                <a:latin typeface="Abadi" panose="020B0604020104020204"/>
                <a:cs typeface="Carlito"/>
              </a:rPr>
              <a:t>of</a:t>
            </a:r>
            <a:r>
              <a:rPr lang="en-US" sz="2200" spc="-140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each</a:t>
            </a:r>
          </a:p>
          <a:p>
            <a:pPr marL="12700">
              <a:lnSpc>
                <a:spcPts val="2305"/>
              </a:lnSpc>
            </a:pPr>
            <a:r>
              <a:rPr lang="en-US" sz="2200" spc="-5" dirty="0">
                <a:latin typeface="Abadi" panose="020B0604020104020204"/>
                <a:cs typeface="Carlito"/>
              </a:rPr>
              <a:t>mission</a:t>
            </a:r>
            <a:r>
              <a:rPr lang="en-US" sz="2200" spc="-10" dirty="0">
                <a:latin typeface="Abadi" panose="020B0604020104020204"/>
                <a:cs typeface="Carlito"/>
              </a:rPr>
              <a:t> </a:t>
            </a:r>
            <a:r>
              <a:rPr lang="en-US" sz="2200" spc="-15" dirty="0">
                <a:latin typeface="Abadi" panose="020B0604020104020204"/>
                <a:cs typeface="Carlito"/>
              </a:rPr>
              <a:t>outcome.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83820">
              <a:lnSpc>
                <a:spcPts val="2200"/>
              </a:lnSpc>
              <a:spcBef>
                <a:spcPts val="1440"/>
              </a:spcBef>
            </a:pPr>
            <a:r>
              <a:rPr lang="en-US" sz="2200" dirty="0">
                <a:latin typeface="Abadi" panose="020B0604020104020204"/>
                <a:cs typeface="Carlito"/>
              </a:rPr>
              <a:t>SpaceX </a:t>
            </a:r>
            <a:r>
              <a:rPr lang="en-US" sz="2200" spc="-5" dirty="0">
                <a:latin typeface="Abadi" panose="020B0604020104020204"/>
                <a:cs typeface="Carlito"/>
              </a:rPr>
              <a:t>appears </a:t>
            </a:r>
            <a:r>
              <a:rPr lang="en-US" sz="2200" spc="-20" dirty="0">
                <a:latin typeface="Abadi" panose="020B0604020104020204"/>
                <a:cs typeface="Carlito"/>
              </a:rPr>
              <a:t>to </a:t>
            </a:r>
            <a:r>
              <a:rPr lang="en-US" sz="2200" spc="-5" dirty="0">
                <a:latin typeface="Abadi" panose="020B0604020104020204"/>
                <a:cs typeface="Carlito"/>
              </a:rPr>
              <a:t>achieve </a:t>
            </a:r>
            <a:r>
              <a:rPr lang="en-US" sz="2200" dirty="0">
                <a:latin typeface="Abadi" panose="020B0604020104020204"/>
                <a:cs typeface="Carlito"/>
              </a:rPr>
              <a:t>its  </a:t>
            </a:r>
            <a:r>
              <a:rPr lang="en-US" sz="2200" spc="-5" dirty="0">
                <a:latin typeface="Abadi" panose="020B0604020104020204"/>
                <a:cs typeface="Carlito"/>
              </a:rPr>
              <a:t>mission </a:t>
            </a:r>
            <a:r>
              <a:rPr lang="en-US" sz="2200" spc="-20" dirty="0">
                <a:latin typeface="Abadi" panose="020B0604020104020204"/>
                <a:cs typeface="Carlito"/>
              </a:rPr>
              <a:t>outcome </a:t>
            </a:r>
            <a:r>
              <a:rPr lang="en-US" sz="2200" spc="-5" dirty="0">
                <a:latin typeface="Abadi" panose="020B0604020104020204"/>
                <a:cs typeface="Carlito"/>
              </a:rPr>
              <a:t>nearly </a:t>
            </a:r>
            <a:r>
              <a:rPr lang="en-US" sz="2200" dirty="0">
                <a:latin typeface="Abadi" panose="020B0604020104020204"/>
                <a:cs typeface="Carlito"/>
              </a:rPr>
              <a:t>99% </a:t>
            </a:r>
            <a:r>
              <a:rPr lang="en-US" sz="2200" spc="-5" dirty="0">
                <a:latin typeface="Abadi" panose="020B0604020104020204"/>
                <a:cs typeface="Carlito"/>
              </a:rPr>
              <a:t>of</a:t>
            </a:r>
            <a:r>
              <a:rPr lang="en-US" sz="2200" spc="-100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the  </a:t>
            </a:r>
            <a:r>
              <a:rPr lang="en-US" sz="2200" spc="-5" dirty="0">
                <a:latin typeface="Abadi" panose="020B0604020104020204"/>
                <a:cs typeface="Carlito"/>
              </a:rPr>
              <a:t>time.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15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dirty="0">
                <a:latin typeface="Abadi" panose="020B0604020104020204"/>
                <a:cs typeface="Carlito"/>
              </a:rPr>
              <a:t>means </a:t>
            </a:r>
            <a:r>
              <a:rPr lang="en-US" sz="2200" spc="-5" dirty="0">
                <a:latin typeface="Abadi" panose="020B0604020104020204"/>
                <a:cs typeface="Carlito"/>
              </a:rPr>
              <a:t>that </a:t>
            </a:r>
            <a:r>
              <a:rPr lang="en-US" sz="2200" spc="-20" dirty="0">
                <a:latin typeface="Abadi" panose="020B0604020104020204"/>
                <a:cs typeface="Carlito"/>
              </a:rPr>
              <a:t>most </a:t>
            </a:r>
            <a:r>
              <a:rPr lang="en-US" sz="2200" dirty="0">
                <a:latin typeface="Abadi" panose="020B0604020104020204"/>
                <a:cs typeface="Carlito"/>
              </a:rPr>
              <a:t>of the</a:t>
            </a:r>
            <a:r>
              <a:rPr lang="en-US" sz="2200" spc="-8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landing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2200" spc="-20" dirty="0">
                <a:latin typeface="Abadi" panose="020B0604020104020204"/>
                <a:cs typeface="Carlito"/>
              </a:rPr>
              <a:t>failures are</a:t>
            </a:r>
            <a:r>
              <a:rPr lang="en-US" sz="2200" spc="40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intended.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337185">
              <a:lnSpc>
                <a:spcPts val="2200"/>
              </a:lnSpc>
              <a:spcBef>
                <a:spcPts val="1440"/>
              </a:spcBef>
            </a:pPr>
            <a:r>
              <a:rPr lang="en-US" sz="2200" spc="-40" dirty="0">
                <a:latin typeface="Abadi" panose="020B0604020104020204"/>
                <a:cs typeface="Carlito"/>
              </a:rPr>
              <a:t>Interestingly, </a:t>
            </a:r>
            <a:r>
              <a:rPr lang="en-US" sz="2200" spc="-5" dirty="0">
                <a:latin typeface="Abadi" panose="020B0604020104020204"/>
                <a:cs typeface="Carlito"/>
              </a:rPr>
              <a:t>one </a:t>
            </a:r>
            <a:r>
              <a:rPr lang="en-US" sz="2200" dirty="0">
                <a:latin typeface="Abadi" panose="020B0604020104020204"/>
                <a:cs typeface="Carlito"/>
              </a:rPr>
              <a:t>launch </a:t>
            </a:r>
            <a:r>
              <a:rPr lang="en-US" sz="2200" spc="-5" dirty="0">
                <a:latin typeface="Abadi" panose="020B0604020104020204"/>
                <a:cs typeface="Carlito"/>
              </a:rPr>
              <a:t>has </a:t>
            </a:r>
            <a:r>
              <a:rPr lang="en-US" sz="2200" dirty="0">
                <a:latin typeface="Abadi" panose="020B0604020104020204"/>
                <a:cs typeface="Carlito"/>
              </a:rPr>
              <a:t>an  unclear </a:t>
            </a:r>
            <a:r>
              <a:rPr lang="en-US" sz="2200" spc="-10" dirty="0">
                <a:latin typeface="Abadi" panose="020B0604020104020204"/>
                <a:cs typeface="Carlito"/>
              </a:rPr>
              <a:t>payload </a:t>
            </a:r>
            <a:r>
              <a:rPr lang="en-US" sz="2200" spc="-25" dirty="0">
                <a:latin typeface="Abadi" panose="020B0604020104020204"/>
                <a:cs typeface="Carlito"/>
              </a:rPr>
              <a:t>status </a:t>
            </a:r>
            <a:r>
              <a:rPr lang="en-US" sz="2200" dirty="0">
                <a:latin typeface="Abadi" panose="020B0604020104020204"/>
                <a:cs typeface="Carlito"/>
              </a:rPr>
              <a:t>and  </a:t>
            </a:r>
            <a:r>
              <a:rPr lang="en-US" sz="2200" spc="-20" dirty="0">
                <a:latin typeface="Abadi" panose="020B0604020104020204"/>
                <a:cs typeface="Carlito"/>
              </a:rPr>
              <a:t>unfortunately </a:t>
            </a:r>
            <a:r>
              <a:rPr lang="en-US" sz="2200" spc="-5" dirty="0">
                <a:latin typeface="Abadi" panose="020B0604020104020204"/>
                <a:cs typeface="Carlito"/>
              </a:rPr>
              <a:t>one </a:t>
            </a:r>
            <a:r>
              <a:rPr lang="en-US" sz="2200" spc="-20" dirty="0">
                <a:latin typeface="Abadi" panose="020B0604020104020204"/>
                <a:cs typeface="Carlito"/>
              </a:rPr>
              <a:t>failed </a:t>
            </a:r>
            <a:r>
              <a:rPr lang="en-US" sz="2200" spc="-5" dirty="0">
                <a:latin typeface="Abadi" panose="020B0604020104020204"/>
                <a:cs typeface="Carlito"/>
              </a:rPr>
              <a:t>in</a:t>
            </a:r>
            <a:r>
              <a:rPr lang="en-US" sz="2200" spc="-40" dirty="0">
                <a:latin typeface="Abadi" panose="020B0604020104020204"/>
                <a:cs typeface="Carlito"/>
              </a:rPr>
              <a:t> </a:t>
            </a:r>
            <a:r>
              <a:rPr lang="en-US" sz="2200" spc="-15" dirty="0">
                <a:latin typeface="Abadi" panose="020B0604020104020204"/>
                <a:cs typeface="Carlito"/>
              </a:rPr>
              <a:t>flight.</a:t>
            </a:r>
            <a:endParaRPr lang="en-US" sz="2200" dirty="0">
              <a:latin typeface="Abadi" panose="020B0604020104020204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6" name="object 2"/>
          <p:cNvSpPr/>
          <p:nvPr/>
        </p:nvSpPr>
        <p:spPr>
          <a:xfrm>
            <a:off x="838200" y="1543050"/>
            <a:ext cx="5811011" cy="50985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010400" y="1771650"/>
            <a:ext cx="4447572" cy="3335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>
              <a:lnSpc>
                <a:spcPct val="90100"/>
              </a:lnSpc>
              <a:spcBef>
                <a:spcPts val="34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dirty="0">
                <a:latin typeface="Abadi" panose="020B0604020104020204"/>
                <a:cs typeface="Carlito"/>
              </a:rPr>
              <a:t>query </a:t>
            </a:r>
            <a:r>
              <a:rPr lang="en-US" sz="2200" spc="-5" dirty="0">
                <a:latin typeface="Abadi" panose="020B0604020104020204"/>
                <a:cs typeface="Carlito"/>
              </a:rPr>
              <a:t>returns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20" dirty="0">
                <a:latin typeface="Abadi" panose="020B0604020104020204"/>
                <a:cs typeface="Carlito"/>
              </a:rPr>
              <a:t>booster </a:t>
            </a:r>
            <a:r>
              <a:rPr lang="en-US" sz="2200" spc="-25" dirty="0">
                <a:latin typeface="Abadi" panose="020B0604020104020204"/>
                <a:cs typeface="Carlito"/>
              </a:rPr>
              <a:t>versions </a:t>
            </a:r>
            <a:r>
              <a:rPr lang="en-US" sz="2200" spc="-5" dirty="0">
                <a:latin typeface="Abadi" panose="020B0604020104020204"/>
                <a:cs typeface="Carlito"/>
              </a:rPr>
              <a:t>that  carried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5" dirty="0">
                <a:latin typeface="Abadi" panose="020B0604020104020204"/>
                <a:cs typeface="Carlito"/>
              </a:rPr>
              <a:t>highest </a:t>
            </a:r>
            <a:r>
              <a:rPr lang="en-US" sz="2200" spc="-10" dirty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mass of </a:t>
            </a:r>
            <a:r>
              <a:rPr lang="en-US" sz="2200" dirty="0">
                <a:latin typeface="Abadi" panose="020B0604020104020204"/>
                <a:cs typeface="Carlito"/>
              </a:rPr>
              <a:t>15600  kg.</a:t>
            </a:r>
          </a:p>
          <a:p>
            <a:pPr marL="12700" marR="71120">
              <a:lnSpc>
                <a:spcPts val="2200"/>
              </a:lnSpc>
              <a:spcBef>
                <a:spcPts val="144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These </a:t>
            </a:r>
            <a:r>
              <a:rPr lang="en-US" sz="2200" spc="-20" dirty="0">
                <a:latin typeface="Abadi" panose="020B0604020104020204"/>
                <a:cs typeface="Carlito"/>
              </a:rPr>
              <a:t>booster </a:t>
            </a:r>
            <a:r>
              <a:rPr lang="en-US" sz="2200" spc="-25" dirty="0">
                <a:latin typeface="Abadi" panose="020B0604020104020204"/>
                <a:cs typeface="Carlito"/>
              </a:rPr>
              <a:t>versions </a:t>
            </a:r>
            <a:r>
              <a:rPr lang="en-US" sz="2200" spc="-20" dirty="0">
                <a:latin typeface="Abadi" panose="020B0604020104020204"/>
                <a:cs typeface="Carlito"/>
              </a:rPr>
              <a:t>are </a:t>
            </a:r>
            <a:r>
              <a:rPr lang="en-US" sz="2200" spc="-15" dirty="0">
                <a:latin typeface="Abadi" panose="020B0604020104020204"/>
                <a:cs typeface="Carlito"/>
              </a:rPr>
              <a:t>very </a:t>
            </a:r>
            <a:r>
              <a:rPr lang="en-US" sz="2200" spc="-5" dirty="0">
                <a:latin typeface="Abadi" panose="020B0604020104020204"/>
                <a:cs typeface="Carlito"/>
              </a:rPr>
              <a:t>similar </a:t>
            </a:r>
            <a:r>
              <a:rPr lang="en-US" sz="2200" dirty="0">
                <a:latin typeface="Abadi" panose="020B0604020104020204"/>
                <a:cs typeface="Carlito"/>
              </a:rPr>
              <a:t>and  all </a:t>
            </a:r>
            <a:r>
              <a:rPr lang="en-US" sz="2200" spc="-20" dirty="0">
                <a:latin typeface="Abadi" panose="020B0604020104020204"/>
                <a:cs typeface="Carlito"/>
              </a:rPr>
              <a:t>are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dirty="0">
                <a:latin typeface="Abadi" panose="020B0604020104020204"/>
                <a:cs typeface="Carlito"/>
              </a:rPr>
              <a:t>the F9 B5 </a:t>
            </a:r>
            <a:r>
              <a:rPr lang="en-US" sz="2200" spc="-5" dirty="0">
                <a:latin typeface="Abadi" panose="020B0604020104020204"/>
                <a:cs typeface="Carlito"/>
              </a:rPr>
              <a:t>B10xx.x</a:t>
            </a:r>
            <a:r>
              <a:rPr lang="en-US" sz="2200" spc="-140" dirty="0">
                <a:latin typeface="Abadi" panose="020B0604020104020204"/>
                <a:cs typeface="Carlito"/>
              </a:rPr>
              <a:t> </a:t>
            </a:r>
            <a:r>
              <a:rPr lang="en-US" sz="2200" spc="-45" dirty="0">
                <a:latin typeface="Abadi" panose="020B0604020104020204"/>
                <a:cs typeface="Carlito"/>
              </a:rPr>
              <a:t>variety.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27305">
              <a:lnSpc>
                <a:spcPts val="2210"/>
              </a:lnSpc>
              <a:spcBef>
                <a:spcPts val="139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spc="-25" dirty="0">
                <a:latin typeface="Abadi" panose="020B0604020104020204"/>
                <a:cs typeface="Carlito"/>
              </a:rPr>
              <a:t>likely </a:t>
            </a:r>
            <a:r>
              <a:rPr lang="en-US" sz="2200" spc="-20" dirty="0">
                <a:latin typeface="Abadi" panose="020B0604020104020204"/>
                <a:cs typeface="Carlito"/>
              </a:rPr>
              <a:t>indicates </a:t>
            </a:r>
            <a:r>
              <a:rPr lang="en-US" sz="2200" spc="-10" dirty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mass </a:t>
            </a:r>
            <a:r>
              <a:rPr lang="en-US" sz="2200" spc="-25" dirty="0">
                <a:latin typeface="Abadi" panose="020B0604020104020204"/>
                <a:cs typeface="Carlito"/>
              </a:rPr>
              <a:t>correlates  </a:t>
            </a:r>
            <a:r>
              <a:rPr lang="en-US" sz="2200" spc="-5" dirty="0">
                <a:latin typeface="Abadi" panose="020B0604020104020204"/>
                <a:cs typeface="Carlito"/>
              </a:rPr>
              <a:t>with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20" dirty="0">
                <a:latin typeface="Abadi" panose="020B0604020104020204"/>
                <a:cs typeface="Carlito"/>
              </a:rPr>
              <a:t>booster </a:t>
            </a:r>
            <a:r>
              <a:rPr lang="en-US" sz="2200" spc="-25" dirty="0">
                <a:latin typeface="Abadi" panose="020B0604020104020204"/>
                <a:cs typeface="Carlito"/>
              </a:rPr>
              <a:t>version </a:t>
            </a:r>
            <a:r>
              <a:rPr lang="en-US" sz="2200" spc="-5" dirty="0">
                <a:latin typeface="Abadi" panose="020B0604020104020204"/>
                <a:cs typeface="Carlito"/>
              </a:rPr>
              <a:t>that is</a:t>
            </a:r>
            <a:r>
              <a:rPr lang="en-US" sz="2200" spc="1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used.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6" name="object 5"/>
          <p:cNvSpPr/>
          <p:nvPr/>
        </p:nvSpPr>
        <p:spPr>
          <a:xfrm>
            <a:off x="135636" y="1485900"/>
            <a:ext cx="11732514" cy="322173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533399" y="5029200"/>
            <a:ext cx="10752211" cy="1194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34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dirty="0">
                <a:latin typeface="Abadi" panose="020B0604020104020204"/>
                <a:cs typeface="Carlito"/>
              </a:rPr>
              <a:t>query </a:t>
            </a:r>
            <a:r>
              <a:rPr lang="en-US" sz="2200" spc="-5" dirty="0">
                <a:latin typeface="Abadi" panose="020B0604020104020204"/>
                <a:cs typeface="Carlito"/>
              </a:rPr>
              <a:t>returns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5" dirty="0">
                <a:latin typeface="Abadi" panose="020B0604020104020204"/>
                <a:cs typeface="Carlito"/>
              </a:rPr>
              <a:t>Month,</a:t>
            </a:r>
            <a:r>
              <a:rPr lang="en-US" sz="2200" spc="-14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Landing  </a:t>
            </a:r>
            <a:r>
              <a:rPr lang="en-US" sz="2200" spc="-10" dirty="0">
                <a:latin typeface="Abadi" panose="020B0604020104020204"/>
                <a:cs typeface="Carlito"/>
              </a:rPr>
              <a:t>Outcome, Booster </a:t>
            </a:r>
            <a:r>
              <a:rPr lang="en-US" sz="2200" spc="-40" dirty="0">
                <a:latin typeface="Abadi" panose="020B0604020104020204"/>
                <a:cs typeface="Carlito"/>
              </a:rPr>
              <a:t>Version, </a:t>
            </a:r>
            <a:r>
              <a:rPr lang="en-US" sz="2200" spc="-25" dirty="0">
                <a:latin typeface="Abadi" panose="020B0604020104020204"/>
                <a:cs typeface="Carlito"/>
              </a:rPr>
              <a:t>Payload  </a:t>
            </a:r>
            <a:r>
              <a:rPr lang="en-US" sz="2200" dirty="0">
                <a:latin typeface="Abadi" panose="020B0604020104020204"/>
                <a:cs typeface="Carlito"/>
              </a:rPr>
              <a:t>Mass </a:t>
            </a:r>
            <a:r>
              <a:rPr lang="en-US" sz="2200" spc="-5" dirty="0">
                <a:latin typeface="Abadi" panose="020B0604020104020204"/>
                <a:cs typeface="Carlito"/>
              </a:rPr>
              <a:t>(kg), </a:t>
            </a:r>
            <a:r>
              <a:rPr lang="en-US" sz="2200" dirty="0">
                <a:latin typeface="Abadi" panose="020B0604020104020204"/>
                <a:cs typeface="Carlito"/>
              </a:rPr>
              <a:t>and </a:t>
            </a:r>
            <a:r>
              <a:rPr lang="en-US" sz="2200" spc="-5" dirty="0">
                <a:latin typeface="Abadi" panose="020B0604020104020204"/>
                <a:cs typeface="Carlito"/>
              </a:rPr>
              <a:t>Launch </a:t>
            </a:r>
            <a:r>
              <a:rPr lang="en-US" sz="2200" spc="-20" dirty="0">
                <a:latin typeface="Abadi" panose="020B0604020104020204"/>
                <a:cs typeface="Carlito"/>
              </a:rPr>
              <a:t>site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dirty="0">
                <a:latin typeface="Abadi" panose="020B0604020104020204"/>
                <a:cs typeface="Carlito"/>
              </a:rPr>
              <a:t>2015  launches </a:t>
            </a:r>
            <a:r>
              <a:rPr lang="en-US" sz="2200" spc="-10" dirty="0">
                <a:latin typeface="Abadi" panose="020B0604020104020204"/>
                <a:cs typeface="Carlito"/>
              </a:rPr>
              <a:t>where </a:t>
            </a:r>
            <a:r>
              <a:rPr lang="en-US" sz="2200" spc="-25" dirty="0">
                <a:latin typeface="Abadi" panose="020B0604020104020204"/>
                <a:cs typeface="Carlito"/>
              </a:rPr>
              <a:t>stage </a:t>
            </a:r>
            <a:r>
              <a:rPr lang="en-US" sz="2200" dirty="0">
                <a:latin typeface="Abadi" panose="020B0604020104020204"/>
                <a:cs typeface="Carlito"/>
              </a:rPr>
              <a:t>1 </a:t>
            </a:r>
            <a:r>
              <a:rPr lang="en-US" sz="2200" spc="-20" dirty="0">
                <a:latin typeface="Abadi" panose="020B0604020104020204"/>
                <a:cs typeface="Carlito"/>
              </a:rPr>
              <a:t>failed </a:t>
            </a:r>
            <a:r>
              <a:rPr lang="en-US" sz="2200" spc="-15" dirty="0">
                <a:latin typeface="Abadi" panose="020B0604020104020204"/>
                <a:cs typeface="Carlito"/>
              </a:rPr>
              <a:t>to </a:t>
            </a:r>
            <a:r>
              <a:rPr lang="en-US" sz="2200" spc="-5" dirty="0">
                <a:latin typeface="Abadi" panose="020B0604020104020204"/>
                <a:cs typeface="Carlito"/>
              </a:rPr>
              <a:t>land  on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20" dirty="0">
                <a:latin typeface="Abadi" panose="020B0604020104020204"/>
                <a:cs typeface="Carlito"/>
              </a:rPr>
              <a:t>drone</a:t>
            </a:r>
            <a:r>
              <a:rPr lang="en-US" sz="2200" spc="-80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ship.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200" spc="-20" dirty="0">
                <a:latin typeface="Abadi" panose="020B0604020104020204"/>
                <a:cs typeface="Carlito"/>
              </a:rPr>
              <a:t>There were two </a:t>
            </a:r>
            <a:r>
              <a:rPr lang="en-US" sz="2200" spc="-5" dirty="0">
                <a:latin typeface="Abadi" panose="020B0604020104020204"/>
                <a:cs typeface="Carlito"/>
              </a:rPr>
              <a:t>such</a:t>
            </a:r>
            <a:r>
              <a:rPr lang="en-US" sz="2200" spc="-50" dirty="0">
                <a:latin typeface="Abadi" panose="020B0604020104020204"/>
                <a:cs typeface="Carlito"/>
              </a:rPr>
              <a:t> </a:t>
            </a:r>
            <a:r>
              <a:rPr lang="en-US" sz="2200" spc="-5" dirty="0" smtClean="0">
                <a:latin typeface="Abadi" panose="020B0604020104020204"/>
                <a:cs typeface="Carlito"/>
              </a:rPr>
              <a:t>occurrences.</a:t>
            </a:r>
            <a:endParaRPr lang="en-IN" sz="2200" dirty="0"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</a:t>
            </a:r>
            <a:r>
              <a:rPr lang="en-US" dirty="0" smtClean="0">
                <a:solidFill>
                  <a:srgbClr val="0B49CB"/>
                </a:solidFill>
                <a:latin typeface="Abadi"/>
              </a:rPr>
              <a:t>Between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6" name="object 5"/>
          <p:cNvSpPr/>
          <p:nvPr/>
        </p:nvSpPr>
        <p:spPr>
          <a:xfrm>
            <a:off x="977926" y="1342464"/>
            <a:ext cx="10189464" cy="325831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954786" y="4834280"/>
            <a:ext cx="10503186" cy="1932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>
              <a:lnSpc>
                <a:spcPct val="91800"/>
              </a:lnSpc>
              <a:spcBef>
                <a:spcPts val="30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dirty="0">
                <a:latin typeface="Abadi" panose="020B0604020104020204"/>
                <a:cs typeface="Carlito"/>
              </a:rPr>
              <a:t>query </a:t>
            </a:r>
            <a:r>
              <a:rPr lang="en-US" sz="2200" spc="-5" dirty="0">
                <a:latin typeface="Abadi" panose="020B0604020104020204"/>
                <a:cs typeface="Carlito"/>
              </a:rPr>
              <a:t>returns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20" dirty="0">
                <a:latin typeface="Abadi" panose="020B0604020104020204"/>
                <a:cs typeface="Carlito"/>
              </a:rPr>
              <a:t>list </a:t>
            </a:r>
            <a:r>
              <a:rPr lang="en-US" sz="2200" spc="-5" dirty="0">
                <a:latin typeface="Abadi" panose="020B0604020104020204"/>
                <a:cs typeface="Carlito"/>
              </a:rPr>
              <a:t>of successful</a:t>
            </a:r>
            <a:r>
              <a:rPr lang="en-US" sz="2200" spc="-12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landings </a:t>
            </a:r>
            <a:r>
              <a:rPr lang="en-US" sz="2200" spc="-25" dirty="0" smtClean="0">
                <a:latin typeface="Abadi" panose="020B0604020104020204"/>
                <a:cs typeface="Carlito"/>
              </a:rPr>
              <a:t>inclusively</a:t>
            </a:r>
            <a:r>
              <a:rPr lang="en-US" sz="2200" spc="-25" dirty="0">
                <a:latin typeface="Abadi" panose="020B0604020104020204"/>
                <a:cs typeface="Carlito"/>
              </a:rPr>
              <a:t>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464184">
              <a:lnSpc>
                <a:spcPct val="91800"/>
              </a:lnSpc>
              <a:spcBef>
                <a:spcPts val="1395"/>
              </a:spcBef>
            </a:pPr>
            <a:r>
              <a:rPr lang="en-US" sz="2200" spc="-20" dirty="0">
                <a:latin typeface="Abadi" panose="020B0604020104020204"/>
                <a:cs typeface="Carlito"/>
              </a:rPr>
              <a:t>There </a:t>
            </a:r>
            <a:r>
              <a:rPr lang="en-US" sz="2200" spc="-15" dirty="0">
                <a:latin typeface="Abadi" panose="020B0604020104020204"/>
                <a:cs typeface="Carlito"/>
              </a:rPr>
              <a:t>are two </a:t>
            </a:r>
            <a:r>
              <a:rPr lang="en-US" sz="2200" dirty="0">
                <a:latin typeface="Abadi" panose="020B0604020104020204"/>
                <a:cs typeface="Carlito"/>
              </a:rPr>
              <a:t>types </a:t>
            </a:r>
            <a:r>
              <a:rPr lang="en-US" sz="2200" spc="-5" dirty="0">
                <a:latin typeface="Abadi" panose="020B0604020104020204"/>
                <a:cs typeface="Carlito"/>
              </a:rPr>
              <a:t>of successful</a:t>
            </a:r>
            <a:r>
              <a:rPr lang="en-US" sz="2200" spc="-9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landing  </a:t>
            </a:r>
            <a:r>
              <a:rPr lang="en-US" sz="2200" spc="-20" dirty="0">
                <a:latin typeface="Abadi" panose="020B0604020104020204"/>
                <a:cs typeface="Carlito"/>
              </a:rPr>
              <a:t>outcomes: drone </a:t>
            </a:r>
            <a:r>
              <a:rPr lang="en-US" sz="2200" spc="-5" dirty="0">
                <a:latin typeface="Abadi" panose="020B0604020104020204"/>
                <a:cs typeface="Carlito"/>
              </a:rPr>
              <a:t>ship </a:t>
            </a:r>
            <a:r>
              <a:rPr lang="en-US" sz="2200" dirty="0">
                <a:latin typeface="Abadi" panose="020B0604020104020204"/>
                <a:cs typeface="Carlito"/>
              </a:rPr>
              <a:t>and </a:t>
            </a:r>
            <a:r>
              <a:rPr lang="en-US" sz="2200" spc="-15" dirty="0">
                <a:latin typeface="Abadi" panose="020B0604020104020204"/>
                <a:cs typeface="Carlito"/>
              </a:rPr>
              <a:t>ground </a:t>
            </a:r>
            <a:r>
              <a:rPr lang="en-US" sz="2200" spc="-5" dirty="0">
                <a:latin typeface="Abadi" panose="020B0604020104020204"/>
                <a:cs typeface="Carlito"/>
              </a:rPr>
              <a:t>pad  </a:t>
            </a:r>
            <a:r>
              <a:rPr lang="en-US" sz="2200" dirty="0">
                <a:latin typeface="Abadi" panose="020B0604020104020204"/>
                <a:cs typeface="Carlito"/>
              </a:rPr>
              <a:t>landings.</a:t>
            </a:r>
          </a:p>
          <a:p>
            <a:pPr marL="12700" marR="561975">
              <a:lnSpc>
                <a:spcPts val="2300"/>
              </a:lnSpc>
              <a:spcBef>
                <a:spcPts val="1160"/>
              </a:spcBef>
            </a:pPr>
            <a:r>
              <a:rPr lang="en-US" sz="2200" spc="-20" dirty="0">
                <a:latin typeface="Abadi" panose="020B0604020104020204"/>
                <a:cs typeface="Carlito"/>
              </a:rPr>
              <a:t>There were </a:t>
            </a:r>
            <a:r>
              <a:rPr lang="en-US" sz="2200" dirty="0">
                <a:latin typeface="Abadi" panose="020B0604020104020204"/>
                <a:cs typeface="Carlito"/>
              </a:rPr>
              <a:t>8 </a:t>
            </a:r>
            <a:r>
              <a:rPr lang="en-US" sz="2200" spc="-5" dirty="0">
                <a:latin typeface="Abadi" panose="020B0604020104020204"/>
                <a:cs typeface="Carlito"/>
              </a:rPr>
              <a:t>successful </a:t>
            </a:r>
            <a:r>
              <a:rPr lang="en-US" sz="2200" dirty="0">
                <a:latin typeface="Abadi" panose="020B0604020104020204"/>
                <a:cs typeface="Carlito"/>
              </a:rPr>
              <a:t>landings in</a:t>
            </a:r>
            <a:r>
              <a:rPr lang="en-US" sz="2200" spc="-135" dirty="0">
                <a:latin typeface="Abadi" panose="020B0604020104020204"/>
                <a:cs typeface="Carlito"/>
              </a:rPr>
              <a:t> </a:t>
            </a:r>
            <a:r>
              <a:rPr lang="en-US" sz="2200" spc="-25" dirty="0">
                <a:latin typeface="Abadi" panose="020B0604020104020204"/>
                <a:cs typeface="Carlito"/>
              </a:rPr>
              <a:t>total  </a:t>
            </a:r>
            <a:r>
              <a:rPr lang="en-US" sz="2200" spc="-5" dirty="0">
                <a:latin typeface="Abadi" panose="020B0604020104020204"/>
                <a:cs typeface="Carlito"/>
              </a:rPr>
              <a:t>during </a:t>
            </a:r>
            <a:r>
              <a:rPr lang="en-US" sz="2200" dirty="0">
                <a:latin typeface="Abadi" panose="020B0604020104020204"/>
                <a:cs typeface="Carlito"/>
              </a:rPr>
              <a:t>this </a:t>
            </a:r>
            <a:r>
              <a:rPr lang="en-US" sz="2200" spc="-5" dirty="0">
                <a:latin typeface="Abadi" panose="020B0604020104020204"/>
                <a:cs typeface="Carlito"/>
              </a:rPr>
              <a:t>time</a:t>
            </a:r>
            <a:r>
              <a:rPr lang="en-US" sz="2200" spc="-8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period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Launch Site Locations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6" name="object 4"/>
          <p:cNvSpPr/>
          <p:nvPr/>
        </p:nvSpPr>
        <p:spPr>
          <a:xfrm>
            <a:off x="854963" y="1796795"/>
            <a:ext cx="10279380" cy="36149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945259" y="5734713"/>
            <a:ext cx="100987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5" dirty="0">
                <a:latin typeface="Abadi" panose="020B0604020104020204"/>
                <a:cs typeface="Carlito"/>
              </a:rPr>
              <a:t>The left </a:t>
            </a:r>
            <a:r>
              <a:rPr lang="en-US" sz="2200" dirty="0">
                <a:latin typeface="Abadi" panose="020B0604020104020204"/>
                <a:cs typeface="Carlito"/>
              </a:rPr>
              <a:t>map </a:t>
            </a:r>
            <a:r>
              <a:rPr lang="en-US" sz="2200" spc="-15" dirty="0">
                <a:latin typeface="Abadi" panose="020B0604020104020204"/>
                <a:cs typeface="Carlito"/>
              </a:rPr>
              <a:t>shows </a:t>
            </a:r>
            <a:r>
              <a:rPr lang="en-US" sz="2200" dirty="0">
                <a:latin typeface="Abadi" panose="020B0604020104020204"/>
                <a:cs typeface="Carlito"/>
              </a:rPr>
              <a:t>all launch </a:t>
            </a:r>
            <a:r>
              <a:rPr lang="en-US" sz="2200" spc="-20" dirty="0">
                <a:latin typeface="Abadi" panose="020B0604020104020204"/>
                <a:cs typeface="Carlito"/>
              </a:rPr>
              <a:t>sites </a:t>
            </a:r>
            <a:r>
              <a:rPr lang="en-US" sz="2200" spc="-25" dirty="0">
                <a:latin typeface="Abadi" panose="020B0604020104020204"/>
                <a:cs typeface="Carlito"/>
              </a:rPr>
              <a:t>relative </a:t>
            </a:r>
            <a:r>
              <a:rPr lang="en-US" sz="2200" spc="-5" dirty="0">
                <a:latin typeface="Abadi" panose="020B0604020104020204"/>
                <a:cs typeface="Carlito"/>
              </a:rPr>
              <a:t>US </a:t>
            </a:r>
            <a:r>
              <a:rPr lang="en-US" sz="2200" dirty="0">
                <a:latin typeface="Abadi" panose="020B0604020104020204"/>
                <a:cs typeface="Carlito"/>
              </a:rPr>
              <a:t>map. </a:t>
            </a:r>
            <a:r>
              <a:rPr lang="en-US" sz="2200" spc="-5" dirty="0">
                <a:latin typeface="Abadi" panose="020B0604020104020204"/>
                <a:cs typeface="Carlito"/>
              </a:rPr>
              <a:t>The right </a:t>
            </a:r>
            <a:r>
              <a:rPr lang="en-US" sz="2200" dirty="0">
                <a:latin typeface="Abadi" panose="020B0604020104020204"/>
                <a:cs typeface="Carlito"/>
              </a:rPr>
              <a:t>map </a:t>
            </a:r>
            <a:r>
              <a:rPr lang="en-US" sz="2200" spc="-15" dirty="0">
                <a:latin typeface="Abadi" panose="020B0604020104020204"/>
                <a:cs typeface="Carlito"/>
              </a:rPr>
              <a:t>shows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20" dirty="0">
                <a:latin typeface="Abadi" panose="020B0604020104020204"/>
                <a:cs typeface="Carlito"/>
              </a:rPr>
              <a:t>two </a:t>
            </a:r>
            <a:r>
              <a:rPr lang="en-US" sz="2200" spc="-5" dirty="0">
                <a:latin typeface="Abadi" panose="020B0604020104020204"/>
                <a:cs typeface="Carlito"/>
              </a:rPr>
              <a:t>Florida </a:t>
            </a:r>
            <a:r>
              <a:rPr lang="en-US" sz="2200" dirty="0">
                <a:latin typeface="Abadi" panose="020B0604020104020204"/>
                <a:cs typeface="Carlito"/>
              </a:rPr>
              <a:t>launch  </a:t>
            </a:r>
            <a:r>
              <a:rPr lang="en-US" sz="2200" spc="-20" dirty="0">
                <a:latin typeface="Abadi" panose="020B0604020104020204"/>
                <a:cs typeface="Carlito"/>
              </a:rPr>
              <a:t>sites </a:t>
            </a:r>
            <a:r>
              <a:rPr lang="en-US" sz="2200" spc="-5" dirty="0">
                <a:latin typeface="Abadi" panose="020B0604020104020204"/>
                <a:cs typeface="Carlito"/>
              </a:rPr>
              <a:t>since they </a:t>
            </a:r>
            <a:r>
              <a:rPr lang="en-US" sz="2200" spc="-20" dirty="0">
                <a:latin typeface="Abadi" panose="020B0604020104020204"/>
                <a:cs typeface="Carlito"/>
              </a:rPr>
              <a:t>are </a:t>
            </a:r>
            <a:r>
              <a:rPr lang="en-US" sz="2200" spc="-15" dirty="0">
                <a:latin typeface="Abadi" panose="020B0604020104020204"/>
                <a:cs typeface="Carlito"/>
              </a:rPr>
              <a:t>very </a:t>
            </a:r>
            <a:r>
              <a:rPr lang="en-US" sz="2200" dirty="0">
                <a:latin typeface="Abadi" panose="020B0604020104020204"/>
                <a:cs typeface="Carlito"/>
              </a:rPr>
              <a:t>close </a:t>
            </a:r>
            <a:r>
              <a:rPr lang="en-US" sz="2200" spc="-20" dirty="0">
                <a:latin typeface="Abadi" panose="020B0604020104020204"/>
                <a:cs typeface="Carlito"/>
              </a:rPr>
              <a:t>to </a:t>
            </a:r>
            <a:r>
              <a:rPr lang="en-US" sz="2200" dirty="0">
                <a:latin typeface="Abadi" panose="020B0604020104020204"/>
                <a:cs typeface="Carlito"/>
              </a:rPr>
              <a:t>each </a:t>
            </a:r>
            <a:r>
              <a:rPr lang="en-US" sz="2200" spc="-65" dirty="0">
                <a:latin typeface="Abadi" panose="020B0604020104020204"/>
                <a:cs typeface="Carlito"/>
              </a:rPr>
              <a:t>other. </a:t>
            </a:r>
            <a:r>
              <a:rPr lang="en-US" sz="2200" dirty="0">
                <a:latin typeface="Abadi" panose="020B0604020104020204"/>
                <a:cs typeface="Carlito"/>
              </a:rPr>
              <a:t>All launch </a:t>
            </a:r>
            <a:r>
              <a:rPr lang="en-US" sz="2200" spc="-20" dirty="0">
                <a:latin typeface="Abadi" panose="020B0604020104020204"/>
                <a:cs typeface="Carlito"/>
              </a:rPr>
              <a:t>sites are </a:t>
            </a:r>
            <a:r>
              <a:rPr lang="en-US" sz="2200" spc="-5" dirty="0">
                <a:latin typeface="Abadi" panose="020B0604020104020204"/>
                <a:cs typeface="Carlito"/>
              </a:rPr>
              <a:t>near </a:t>
            </a:r>
            <a:r>
              <a:rPr lang="en-US" sz="2200" dirty="0">
                <a:latin typeface="Abadi" panose="020B0604020104020204"/>
                <a:cs typeface="Carlito"/>
              </a:rPr>
              <a:t>the</a:t>
            </a:r>
            <a:r>
              <a:rPr lang="en-US" sz="2200" spc="12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ocean.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Color Coded Launch Markers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6" name="object 4"/>
          <p:cNvSpPr/>
          <p:nvPr/>
        </p:nvSpPr>
        <p:spPr>
          <a:xfrm>
            <a:off x="38100" y="1371600"/>
            <a:ext cx="8676672" cy="5334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8972550" y="1752600"/>
            <a:ext cx="2971800" cy="3613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ts val="2305"/>
              </a:lnSpc>
              <a:spcBef>
                <a:spcPts val="100"/>
              </a:spcBef>
            </a:pPr>
            <a:r>
              <a:rPr lang="en-US" sz="2200" spc="-25" dirty="0">
                <a:latin typeface="Abadi" panose="020B0604020104020204"/>
                <a:cs typeface="Carlito"/>
              </a:rPr>
              <a:t>Clusters </a:t>
            </a:r>
            <a:r>
              <a:rPr lang="en-US" sz="2200" spc="-5" dirty="0">
                <a:latin typeface="Abadi" panose="020B0604020104020204"/>
                <a:cs typeface="Carlito"/>
              </a:rPr>
              <a:t>on </a:t>
            </a:r>
            <a:r>
              <a:rPr lang="en-US" sz="2200" spc="-15" dirty="0">
                <a:latin typeface="Abadi" panose="020B0604020104020204"/>
                <a:cs typeface="Carlito"/>
              </a:rPr>
              <a:t>Folium </a:t>
            </a:r>
            <a:r>
              <a:rPr lang="en-US" sz="2200" dirty="0">
                <a:latin typeface="Abadi" panose="020B0604020104020204"/>
                <a:cs typeface="Carlito"/>
              </a:rPr>
              <a:t>map </a:t>
            </a:r>
            <a:r>
              <a:rPr lang="en-US" sz="2200" spc="-5" dirty="0">
                <a:latin typeface="Abadi" panose="020B0604020104020204"/>
                <a:cs typeface="Carlito"/>
              </a:rPr>
              <a:t>can </a:t>
            </a:r>
            <a:r>
              <a:rPr lang="en-US" sz="2200" dirty="0">
                <a:latin typeface="Abadi" panose="020B0604020104020204"/>
                <a:cs typeface="Carlito"/>
              </a:rPr>
              <a:t>be </a:t>
            </a:r>
            <a:r>
              <a:rPr lang="en-US" sz="2200" spc="-20" dirty="0">
                <a:latin typeface="Abadi" panose="020B0604020104020204"/>
                <a:cs typeface="Carlito"/>
              </a:rPr>
              <a:t>clicked </a:t>
            </a:r>
            <a:r>
              <a:rPr lang="en-US" sz="2200" spc="-5" dirty="0">
                <a:latin typeface="Abadi" panose="020B0604020104020204"/>
                <a:cs typeface="Carlito"/>
              </a:rPr>
              <a:t>on </a:t>
            </a:r>
            <a:r>
              <a:rPr lang="en-US" sz="2200" spc="-20" dirty="0">
                <a:latin typeface="Abadi" panose="020B0604020104020204"/>
                <a:cs typeface="Carlito"/>
              </a:rPr>
              <a:t>to display </a:t>
            </a:r>
            <a:r>
              <a:rPr lang="en-US" sz="2200" dirty="0">
                <a:latin typeface="Abadi" panose="020B0604020104020204"/>
                <a:cs typeface="Carlito"/>
              </a:rPr>
              <a:t>each </a:t>
            </a:r>
            <a:r>
              <a:rPr lang="en-US" sz="2200" spc="-5" dirty="0">
                <a:latin typeface="Abadi" panose="020B0604020104020204"/>
                <a:cs typeface="Carlito"/>
              </a:rPr>
              <a:t>successful </a:t>
            </a:r>
            <a:r>
              <a:rPr lang="en-US" sz="2200" dirty="0">
                <a:latin typeface="Abadi" panose="020B0604020104020204"/>
                <a:cs typeface="Carlito"/>
              </a:rPr>
              <a:t>landing </a:t>
            </a:r>
            <a:r>
              <a:rPr lang="en-US" sz="2200" spc="-5" dirty="0">
                <a:latin typeface="Abadi" panose="020B0604020104020204"/>
                <a:cs typeface="Carlito"/>
              </a:rPr>
              <a:t>(green icon) </a:t>
            </a:r>
            <a:r>
              <a:rPr lang="en-US" sz="2200" dirty="0">
                <a:latin typeface="Abadi" panose="020B0604020104020204"/>
                <a:cs typeface="Carlito"/>
              </a:rPr>
              <a:t>and</a:t>
            </a:r>
            <a:r>
              <a:rPr lang="en-US" sz="2200" spc="5" dirty="0">
                <a:latin typeface="Abadi" panose="020B0604020104020204"/>
                <a:cs typeface="Carlito"/>
              </a:rPr>
              <a:t> </a:t>
            </a:r>
            <a:r>
              <a:rPr lang="en-US" sz="2200" spc="-20" dirty="0">
                <a:latin typeface="Abadi" panose="020B0604020104020204"/>
                <a:cs typeface="Carlito"/>
              </a:rPr>
              <a:t>failed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2200" spc="-5" dirty="0">
                <a:latin typeface="Abadi" panose="020B0604020104020204"/>
                <a:cs typeface="Carlito"/>
              </a:rPr>
              <a:t>landing </a:t>
            </a:r>
            <a:r>
              <a:rPr lang="en-US" sz="2200" spc="-15" dirty="0">
                <a:latin typeface="Abadi" panose="020B0604020104020204"/>
                <a:cs typeface="Carlito"/>
              </a:rPr>
              <a:t>(red </a:t>
            </a:r>
            <a:r>
              <a:rPr lang="en-US" sz="2200" spc="-5" dirty="0">
                <a:latin typeface="Abadi" panose="020B0604020104020204"/>
                <a:cs typeface="Carlito"/>
              </a:rPr>
              <a:t>icon</a:t>
            </a:r>
            <a:r>
              <a:rPr lang="en-US" sz="2200" spc="-5" dirty="0" smtClean="0">
                <a:latin typeface="Abadi" panose="020B0604020104020204"/>
                <a:cs typeface="Carlito"/>
              </a:rPr>
              <a:t>).</a:t>
            </a:r>
          </a:p>
          <a:p>
            <a:pPr marL="12700">
              <a:lnSpc>
                <a:spcPts val="2305"/>
              </a:lnSpc>
            </a:pPr>
            <a:endParaRPr lang="en-US" sz="2200" dirty="0" smtClean="0">
              <a:latin typeface="Abadi" panose="020B0604020104020204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lang="en-US" sz="2200" dirty="0" smtClean="0">
                <a:latin typeface="Abadi" panose="020B0604020104020204"/>
                <a:cs typeface="Carlito"/>
              </a:rPr>
              <a:t>In </a:t>
            </a:r>
            <a:r>
              <a:rPr lang="en-US" sz="2200" dirty="0">
                <a:latin typeface="Abadi" panose="020B0604020104020204"/>
                <a:cs typeface="Carlito"/>
              </a:rPr>
              <a:t>this </a:t>
            </a:r>
            <a:r>
              <a:rPr lang="en-US" sz="2200" spc="-25" dirty="0">
                <a:latin typeface="Abadi" panose="020B0604020104020204"/>
                <a:cs typeface="Carlito"/>
              </a:rPr>
              <a:t>example </a:t>
            </a:r>
            <a:r>
              <a:rPr lang="en-US" sz="2200" spc="-40" dirty="0">
                <a:latin typeface="Abadi" panose="020B0604020104020204"/>
                <a:cs typeface="Carlito"/>
              </a:rPr>
              <a:t>VAFB </a:t>
            </a:r>
            <a:r>
              <a:rPr lang="en-US" sz="2200" spc="-5" dirty="0">
                <a:latin typeface="Abadi" panose="020B0604020104020204"/>
                <a:cs typeface="Carlito"/>
              </a:rPr>
              <a:t>SLC-4E </a:t>
            </a:r>
            <a:r>
              <a:rPr lang="en-US" sz="2200" spc="-20" dirty="0">
                <a:latin typeface="Abadi" panose="020B0604020104020204"/>
                <a:cs typeface="Carlito"/>
              </a:rPr>
              <a:t>shows </a:t>
            </a:r>
            <a:r>
              <a:rPr lang="en-US" sz="2200" dirty="0">
                <a:latin typeface="Abadi" panose="020B0604020104020204"/>
                <a:cs typeface="Carlito"/>
              </a:rPr>
              <a:t>4 </a:t>
            </a:r>
            <a:r>
              <a:rPr lang="en-US" sz="2200" spc="-5" dirty="0">
                <a:latin typeface="Abadi" panose="020B0604020104020204"/>
                <a:cs typeface="Carlito"/>
              </a:rPr>
              <a:t>successful landings </a:t>
            </a:r>
            <a:r>
              <a:rPr lang="en-US" sz="2200" dirty="0">
                <a:latin typeface="Abadi" panose="020B0604020104020204"/>
                <a:cs typeface="Carlito"/>
              </a:rPr>
              <a:t>and 6 </a:t>
            </a:r>
            <a:r>
              <a:rPr lang="en-US" sz="2200" spc="-20" dirty="0">
                <a:latin typeface="Abadi" panose="020B0604020104020204"/>
                <a:cs typeface="Carlito"/>
              </a:rPr>
              <a:t>failed</a:t>
            </a:r>
            <a:r>
              <a:rPr lang="en-US" sz="2200" spc="-65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landings.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Key Location Proximities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6" name="object 4"/>
          <p:cNvSpPr/>
          <p:nvPr/>
        </p:nvSpPr>
        <p:spPr>
          <a:xfrm>
            <a:off x="1097280" y="1456944"/>
            <a:ext cx="8389620" cy="17236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5"/>
          <p:cNvGrpSpPr/>
          <p:nvPr/>
        </p:nvGrpSpPr>
        <p:grpSpPr>
          <a:xfrm>
            <a:off x="1983485" y="3476244"/>
            <a:ext cx="7505700" cy="1562100"/>
            <a:chOff x="2802635" y="3552444"/>
            <a:chExt cx="7505700" cy="1562100"/>
          </a:xfrm>
        </p:grpSpPr>
        <p:sp>
          <p:nvSpPr>
            <p:cNvPr id="9" name="object 6"/>
            <p:cNvSpPr/>
            <p:nvPr/>
          </p:nvSpPr>
          <p:spPr>
            <a:xfrm>
              <a:off x="2802635" y="3552444"/>
              <a:ext cx="3409188" cy="1514855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7"/>
            <p:cNvSpPr/>
            <p:nvPr/>
          </p:nvSpPr>
          <p:spPr>
            <a:xfrm>
              <a:off x="6211823" y="3552444"/>
              <a:ext cx="4096512" cy="156209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70011" y="5143500"/>
            <a:ext cx="102980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5" dirty="0">
                <a:latin typeface="Abadi" panose="020B0604020104020204"/>
                <a:cs typeface="Carlito"/>
              </a:rPr>
              <a:t>Using </a:t>
            </a:r>
            <a:r>
              <a:rPr lang="en-US" sz="2200" spc="-10" dirty="0">
                <a:latin typeface="Abadi" panose="020B0604020104020204"/>
                <a:cs typeface="Carlito"/>
              </a:rPr>
              <a:t>KSC </a:t>
            </a:r>
            <a:r>
              <a:rPr lang="en-US" sz="2200" spc="-15" dirty="0">
                <a:latin typeface="Abadi" panose="020B0604020104020204"/>
                <a:cs typeface="Carlito"/>
              </a:rPr>
              <a:t>LC-39A </a:t>
            </a:r>
            <a:r>
              <a:rPr lang="en-US" sz="2200" dirty="0">
                <a:latin typeface="Abadi" panose="020B0604020104020204"/>
                <a:cs typeface="Carlito"/>
              </a:rPr>
              <a:t>as an </a:t>
            </a:r>
            <a:r>
              <a:rPr lang="en-US" sz="2200" spc="-25" dirty="0">
                <a:latin typeface="Abadi" panose="020B0604020104020204"/>
                <a:cs typeface="Carlito"/>
              </a:rPr>
              <a:t>example, </a:t>
            </a:r>
            <a:r>
              <a:rPr lang="en-US" sz="2200" dirty="0">
                <a:latin typeface="Abadi" panose="020B0604020104020204"/>
                <a:cs typeface="Carlito"/>
              </a:rPr>
              <a:t>launch </a:t>
            </a:r>
            <a:r>
              <a:rPr lang="en-US" sz="2200" spc="-15" dirty="0">
                <a:latin typeface="Abadi" panose="020B0604020104020204"/>
                <a:cs typeface="Carlito"/>
              </a:rPr>
              <a:t>sites are </a:t>
            </a:r>
            <a:r>
              <a:rPr lang="en-US" sz="2200" spc="-10" dirty="0">
                <a:latin typeface="Abadi" panose="020B0604020104020204"/>
                <a:cs typeface="Carlito"/>
              </a:rPr>
              <a:t>very </a:t>
            </a:r>
            <a:r>
              <a:rPr lang="en-US" sz="2200" spc="-5" dirty="0">
                <a:latin typeface="Abadi" panose="020B0604020104020204"/>
                <a:cs typeface="Carlito"/>
              </a:rPr>
              <a:t>close </a:t>
            </a:r>
            <a:r>
              <a:rPr lang="en-US" sz="2200" spc="-25" dirty="0">
                <a:latin typeface="Abadi" panose="020B0604020104020204"/>
                <a:cs typeface="Carlito"/>
              </a:rPr>
              <a:t>to </a:t>
            </a:r>
            <a:r>
              <a:rPr lang="en-US" sz="2200" spc="-35" dirty="0">
                <a:latin typeface="Abadi" panose="020B0604020104020204"/>
                <a:cs typeface="Carlito"/>
              </a:rPr>
              <a:t>railways </a:t>
            </a:r>
            <a:r>
              <a:rPr lang="en-US" sz="2200" spc="-25" dirty="0">
                <a:latin typeface="Abadi" panose="020B0604020104020204"/>
                <a:cs typeface="Carlito"/>
              </a:rPr>
              <a:t>for </a:t>
            </a:r>
            <a:r>
              <a:rPr lang="en-US" sz="2200" spc="-20" dirty="0">
                <a:latin typeface="Abadi" panose="020B0604020104020204"/>
                <a:cs typeface="Carlito"/>
              </a:rPr>
              <a:t>large </a:t>
            </a:r>
            <a:r>
              <a:rPr lang="en-US" sz="2200" spc="-5" dirty="0">
                <a:latin typeface="Abadi" panose="020B0604020104020204"/>
                <a:cs typeface="Carlito"/>
              </a:rPr>
              <a:t>part and supply  </a:t>
            </a:r>
            <a:r>
              <a:rPr lang="en-US" sz="2200" spc="-10" dirty="0">
                <a:latin typeface="Abadi" panose="020B0604020104020204"/>
                <a:cs typeface="Carlito"/>
              </a:rPr>
              <a:t>transportation. </a:t>
            </a:r>
            <a:r>
              <a:rPr lang="en-US" sz="2200" spc="-5" dirty="0">
                <a:latin typeface="Abadi" panose="020B0604020104020204"/>
                <a:cs typeface="Carlito"/>
              </a:rPr>
              <a:t>Launch </a:t>
            </a:r>
            <a:r>
              <a:rPr lang="en-US" sz="2200" spc="-15" dirty="0">
                <a:latin typeface="Abadi" panose="020B0604020104020204"/>
                <a:cs typeface="Carlito"/>
              </a:rPr>
              <a:t>sites are </a:t>
            </a:r>
            <a:r>
              <a:rPr lang="en-US" sz="2200" dirty="0">
                <a:latin typeface="Abadi" panose="020B0604020104020204"/>
                <a:cs typeface="Carlito"/>
              </a:rPr>
              <a:t>close </a:t>
            </a:r>
            <a:r>
              <a:rPr lang="en-US" sz="2200" spc="-20" dirty="0">
                <a:latin typeface="Abadi" panose="020B0604020104020204"/>
                <a:cs typeface="Carlito"/>
              </a:rPr>
              <a:t>to </a:t>
            </a:r>
            <a:r>
              <a:rPr lang="en-US" sz="2200" spc="-25" dirty="0">
                <a:latin typeface="Abadi" panose="020B0604020104020204"/>
                <a:cs typeface="Carlito"/>
              </a:rPr>
              <a:t>highways </a:t>
            </a:r>
            <a:r>
              <a:rPr lang="en-US" sz="2200" spc="-30" dirty="0">
                <a:latin typeface="Abadi" panose="020B0604020104020204"/>
                <a:cs typeface="Carlito"/>
              </a:rPr>
              <a:t>for </a:t>
            </a:r>
            <a:r>
              <a:rPr lang="en-US" sz="2200" spc="-5" dirty="0">
                <a:latin typeface="Abadi" panose="020B0604020104020204"/>
                <a:cs typeface="Carlito"/>
              </a:rPr>
              <a:t>human </a:t>
            </a:r>
            <a:r>
              <a:rPr lang="en-US" sz="2200" dirty="0">
                <a:latin typeface="Abadi" panose="020B0604020104020204"/>
                <a:cs typeface="Carlito"/>
              </a:rPr>
              <a:t>and </a:t>
            </a:r>
            <a:r>
              <a:rPr lang="en-US" sz="2200" spc="-10" dirty="0">
                <a:latin typeface="Abadi" panose="020B0604020104020204"/>
                <a:cs typeface="Carlito"/>
              </a:rPr>
              <a:t>supply transport. Launch </a:t>
            </a:r>
            <a:r>
              <a:rPr lang="en-US" sz="2200" spc="-15" dirty="0">
                <a:latin typeface="Abadi" panose="020B0604020104020204"/>
                <a:cs typeface="Carlito"/>
              </a:rPr>
              <a:t>sites  </a:t>
            </a:r>
            <a:r>
              <a:rPr lang="en-US" sz="2200" spc="-20" dirty="0">
                <a:latin typeface="Abadi" panose="020B0604020104020204"/>
                <a:cs typeface="Carlito"/>
              </a:rPr>
              <a:t>are </a:t>
            </a:r>
            <a:r>
              <a:rPr lang="en-US" sz="2200" spc="-5" dirty="0">
                <a:latin typeface="Abadi" panose="020B0604020104020204"/>
                <a:cs typeface="Carlito"/>
              </a:rPr>
              <a:t>also </a:t>
            </a:r>
            <a:r>
              <a:rPr lang="en-US" sz="2200" dirty="0">
                <a:latin typeface="Abadi" panose="020B0604020104020204"/>
                <a:cs typeface="Carlito"/>
              </a:rPr>
              <a:t>close </a:t>
            </a:r>
            <a:r>
              <a:rPr lang="en-US" sz="2200" spc="-15" dirty="0">
                <a:latin typeface="Abadi" panose="020B0604020104020204"/>
                <a:cs typeface="Carlito"/>
              </a:rPr>
              <a:t>to </a:t>
            </a:r>
            <a:r>
              <a:rPr lang="en-US" sz="2200" spc="-10" dirty="0">
                <a:latin typeface="Abadi" panose="020B0604020104020204"/>
                <a:cs typeface="Carlito"/>
              </a:rPr>
              <a:t>coasts </a:t>
            </a:r>
            <a:r>
              <a:rPr lang="en-US" sz="2200" spc="-5" dirty="0">
                <a:latin typeface="Abadi" panose="020B0604020104020204"/>
                <a:cs typeface="Carlito"/>
              </a:rPr>
              <a:t>and </a:t>
            </a:r>
            <a:r>
              <a:rPr lang="en-US" sz="2200" spc="-20" dirty="0">
                <a:latin typeface="Abadi" panose="020B0604020104020204"/>
                <a:cs typeface="Carlito"/>
              </a:rPr>
              <a:t>relatively </a:t>
            </a:r>
            <a:r>
              <a:rPr lang="en-US" sz="2200" spc="-25" dirty="0">
                <a:latin typeface="Abadi" panose="020B0604020104020204"/>
                <a:cs typeface="Carlito"/>
              </a:rPr>
              <a:t>far from </a:t>
            </a:r>
            <a:r>
              <a:rPr lang="en-US" sz="2200" spc="-5" dirty="0">
                <a:latin typeface="Abadi" panose="020B0604020104020204"/>
                <a:cs typeface="Carlito"/>
              </a:rPr>
              <a:t>cities so </a:t>
            </a:r>
            <a:r>
              <a:rPr lang="en-US" sz="2200" spc="-10" dirty="0">
                <a:latin typeface="Abadi" panose="020B0604020104020204"/>
                <a:cs typeface="Carlito"/>
              </a:rPr>
              <a:t>that </a:t>
            </a:r>
            <a:r>
              <a:rPr lang="en-US" sz="2200" spc="-5" dirty="0">
                <a:latin typeface="Abadi" panose="020B0604020104020204"/>
                <a:cs typeface="Carlito"/>
              </a:rPr>
              <a:t>launch </a:t>
            </a:r>
            <a:r>
              <a:rPr lang="en-US" sz="2200" spc="-20" dirty="0">
                <a:latin typeface="Abadi" panose="020B0604020104020204"/>
                <a:cs typeface="Carlito"/>
              </a:rPr>
              <a:t>failures </a:t>
            </a:r>
            <a:r>
              <a:rPr lang="en-US" sz="2200" spc="-5" dirty="0">
                <a:latin typeface="Abadi" panose="020B0604020104020204"/>
                <a:cs typeface="Carlito"/>
              </a:rPr>
              <a:t>can land in the sea </a:t>
            </a:r>
            <a:r>
              <a:rPr lang="en-US" sz="2200" spc="-40" dirty="0">
                <a:latin typeface="Abadi" panose="020B0604020104020204"/>
                <a:cs typeface="Carlito"/>
              </a:rPr>
              <a:t>to  </a:t>
            </a:r>
            <a:r>
              <a:rPr lang="en-US" sz="2200" spc="-25" dirty="0">
                <a:latin typeface="Abadi" panose="020B0604020104020204"/>
                <a:cs typeface="Carlito"/>
              </a:rPr>
              <a:t>avoid </a:t>
            </a:r>
            <a:r>
              <a:rPr lang="en-US" sz="2200" spc="-40" dirty="0">
                <a:latin typeface="Abadi" panose="020B0604020104020204"/>
                <a:cs typeface="Carlito"/>
              </a:rPr>
              <a:t>rockets </a:t>
            </a:r>
            <a:r>
              <a:rPr lang="en-US" sz="2200" spc="-10" dirty="0">
                <a:latin typeface="Abadi" panose="020B0604020104020204"/>
                <a:cs typeface="Carlito"/>
              </a:rPr>
              <a:t>falling </a:t>
            </a:r>
            <a:r>
              <a:rPr lang="en-US" sz="2200" spc="-5" dirty="0">
                <a:latin typeface="Abadi" panose="020B0604020104020204"/>
                <a:cs typeface="Carlito"/>
              </a:rPr>
              <a:t>on densely </a:t>
            </a:r>
            <a:r>
              <a:rPr lang="en-US" sz="2200" spc="-20" dirty="0">
                <a:latin typeface="Abadi" panose="020B0604020104020204"/>
                <a:cs typeface="Carlito"/>
              </a:rPr>
              <a:t>populated</a:t>
            </a:r>
            <a:r>
              <a:rPr lang="en-US" sz="2200" spc="-30" dirty="0"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latin typeface="Abadi" panose="020B0604020104020204"/>
                <a:cs typeface="Carlito"/>
              </a:rPr>
              <a:t>areas.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Successful Launches Across Launch Sites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6" name="object 4"/>
          <p:cNvSpPr/>
          <p:nvPr/>
        </p:nvSpPr>
        <p:spPr>
          <a:xfrm>
            <a:off x="8575707" y="1695450"/>
            <a:ext cx="3021329" cy="308686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5"/>
          <p:cNvSpPr/>
          <p:nvPr/>
        </p:nvSpPr>
        <p:spPr>
          <a:xfrm>
            <a:off x="8934450" y="5131049"/>
            <a:ext cx="1611631" cy="129616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914400" y="1851559"/>
            <a:ext cx="641985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5" dirty="0">
                <a:latin typeface="Abadi" panose="020B0604020104020204"/>
                <a:cs typeface="Carlito"/>
              </a:rPr>
              <a:t>This is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5" dirty="0">
                <a:latin typeface="Abadi" panose="020B0604020104020204"/>
                <a:cs typeface="Carlito"/>
              </a:rPr>
              <a:t>distribution of successful </a:t>
            </a:r>
            <a:r>
              <a:rPr lang="en-US" sz="2200" dirty="0">
                <a:latin typeface="Abadi" panose="020B0604020104020204"/>
                <a:cs typeface="Carlito"/>
              </a:rPr>
              <a:t>landings </a:t>
            </a:r>
            <a:r>
              <a:rPr lang="en-US" sz="2200" spc="-20" dirty="0">
                <a:latin typeface="Abadi" panose="020B0604020104020204"/>
                <a:cs typeface="Carlito"/>
              </a:rPr>
              <a:t>across </a:t>
            </a:r>
            <a:r>
              <a:rPr lang="en-US" sz="2200" dirty="0">
                <a:latin typeface="Abadi" panose="020B0604020104020204"/>
                <a:cs typeface="Carlito"/>
              </a:rPr>
              <a:t>all launch </a:t>
            </a:r>
            <a:r>
              <a:rPr lang="en-US" sz="2200" spc="-20" dirty="0">
                <a:latin typeface="Abadi" panose="020B0604020104020204"/>
                <a:cs typeface="Carlito"/>
              </a:rPr>
              <a:t>sites. </a:t>
            </a:r>
            <a:endParaRPr lang="en-US" sz="2200" spc="-20" dirty="0" smtClean="0">
              <a:latin typeface="Abadi" panose="020B0604020104020204"/>
              <a:cs typeface="Carlito"/>
            </a:endParaRPr>
          </a:p>
          <a:p>
            <a:endParaRPr lang="en-US" sz="2200" spc="-20" dirty="0">
              <a:latin typeface="Abadi" panose="020B0604020104020204"/>
              <a:cs typeface="Carlito"/>
            </a:endParaRPr>
          </a:p>
          <a:p>
            <a:r>
              <a:rPr lang="en-US" sz="2200" spc="-5" dirty="0" smtClean="0">
                <a:latin typeface="Abadi" panose="020B0604020104020204"/>
                <a:cs typeface="Carlito"/>
              </a:rPr>
              <a:t>CCAFS </a:t>
            </a:r>
            <a:r>
              <a:rPr lang="en-US" sz="2200" spc="-10" dirty="0">
                <a:latin typeface="Abadi" panose="020B0604020104020204"/>
                <a:cs typeface="Carlito"/>
              </a:rPr>
              <a:t>LC-40 </a:t>
            </a:r>
            <a:r>
              <a:rPr lang="en-US" sz="2200" spc="-5" dirty="0">
                <a:latin typeface="Abadi" panose="020B0604020104020204"/>
                <a:cs typeface="Carlito"/>
              </a:rPr>
              <a:t>is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5" dirty="0">
                <a:latin typeface="Abadi" panose="020B0604020104020204"/>
                <a:cs typeface="Carlito"/>
              </a:rPr>
              <a:t>old name of  CCAFS SLC-40 </a:t>
            </a:r>
            <a:r>
              <a:rPr lang="en-US" sz="2200" dirty="0">
                <a:latin typeface="Abadi" panose="020B0604020104020204"/>
                <a:cs typeface="Carlito"/>
              </a:rPr>
              <a:t>so </a:t>
            </a:r>
            <a:r>
              <a:rPr lang="en-US" sz="2200" spc="-5" dirty="0">
                <a:latin typeface="Abadi" panose="020B0604020104020204"/>
                <a:cs typeface="Carlito"/>
              </a:rPr>
              <a:t>CCAFS </a:t>
            </a:r>
            <a:r>
              <a:rPr lang="en-US" sz="2200" dirty="0">
                <a:latin typeface="Abadi" panose="020B0604020104020204"/>
                <a:cs typeface="Carlito"/>
              </a:rPr>
              <a:t>and </a:t>
            </a:r>
            <a:r>
              <a:rPr lang="en-US" sz="2200" spc="-5" dirty="0">
                <a:latin typeface="Abadi" panose="020B0604020104020204"/>
                <a:cs typeface="Carlito"/>
              </a:rPr>
              <a:t>KSC </a:t>
            </a:r>
            <a:r>
              <a:rPr lang="en-US" sz="2200" spc="-35" dirty="0">
                <a:latin typeface="Abadi" panose="020B0604020104020204"/>
                <a:cs typeface="Carlito"/>
              </a:rPr>
              <a:t>have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5" dirty="0">
                <a:latin typeface="Abadi" panose="020B0604020104020204"/>
                <a:cs typeface="Carlito"/>
              </a:rPr>
              <a:t>same amount </a:t>
            </a:r>
            <a:r>
              <a:rPr lang="en-US" sz="2200" dirty="0">
                <a:latin typeface="Abadi" panose="020B0604020104020204"/>
                <a:cs typeface="Carlito"/>
              </a:rPr>
              <a:t>of </a:t>
            </a:r>
            <a:r>
              <a:rPr lang="en-US" sz="2200" spc="-5" dirty="0">
                <a:latin typeface="Abadi" panose="020B0604020104020204"/>
                <a:cs typeface="Carlito"/>
              </a:rPr>
              <a:t>successful landings, but </a:t>
            </a:r>
            <a:r>
              <a:rPr lang="en-US" sz="2200" dirty="0">
                <a:latin typeface="Abadi" panose="020B0604020104020204"/>
                <a:cs typeface="Carlito"/>
              </a:rPr>
              <a:t>a majority of the  </a:t>
            </a:r>
            <a:r>
              <a:rPr lang="en-US" sz="2200" spc="-5" dirty="0">
                <a:latin typeface="Abadi" panose="020B0604020104020204"/>
                <a:cs typeface="Carlito"/>
              </a:rPr>
              <a:t>successful </a:t>
            </a:r>
            <a:r>
              <a:rPr lang="en-US" sz="2200" dirty="0">
                <a:latin typeface="Abadi" panose="020B0604020104020204"/>
                <a:cs typeface="Carlito"/>
              </a:rPr>
              <a:t>landings </a:t>
            </a:r>
            <a:r>
              <a:rPr lang="en-US" sz="2200" spc="-5" dirty="0">
                <a:latin typeface="Abadi" panose="020B0604020104020204"/>
                <a:cs typeface="Carlito"/>
              </a:rPr>
              <a:t>where </a:t>
            </a:r>
            <a:r>
              <a:rPr lang="en-US" sz="2200" spc="-20" dirty="0">
                <a:latin typeface="Abadi" panose="020B0604020104020204"/>
                <a:cs typeface="Carlito"/>
              </a:rPr>
              <a:t>performed </a:t>
            </a:r>
            <a:r>
              <a:rPr lang="en-US" sz="2200" spc="-25" dirty="0">
                <a:latin typeface="Abadi" panose="020B0604020104020204"/>
                <a:cs typeface="Carlito"/>
              </a:rPr>
              <a:t>before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5" dirty="0">
                <a:latin typeface="Abadi" panose="020B0604020104020204"/>
                <a:cs typeface="Carlito"/>
              </a:rPr>
              <a:t>name </a:t>
            </a:r>
            <a:r>
              <a:rPr lang="en-US" sz="2200" dirty="0">
                <a:latin typeface="Abadi" panose="020B0604020104020204"/>
                <a:cs typeface="Carlito"/>
              </a:rPr>
              <a:t>change. </a:t>
            </a:r>
            <a:endParaRPr lang="en-US" sz="2200" dirty="0" smtClean="0">
              <a:latin typeface="Abadi" panose="020B0604020104020204"/>
              <a:cs typeface="Carlito"/>
            </a:endParaRPr>
          </a:p>
          <a:p>
            <a:endParaRPr lang="en-US" sz="2200" spc="-40" dirty="0">
              <a:latin typeface="Abadi" panose="020B0604020104020204"/>
              <a:cs typeface="Carlito"/>
            </a:endParaRPr>
          </a:p>
          <a:p>
            <a:r>
              <a:rPr lang="en-US" sz="2200" spc="-40" dirty="0" smtClean="0">
                <a:latin typeface="Abadi" panose="020B0604020104020204"/>
                <a:cs typeface="Carlito"/>
              </a:rPr>
              <a:t>VAFB </a:t>
            </a:r>
            <a:r>
              <a:rPr lang="en-US" sz="2200" spc="-5" dirty="0">
                <a:latin typeface="Abadi" panose="020B0604020104020204"/>
                <a:cs typeface="Carlito"/>
              </a:rPr>
              <a:t>has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20" dirty="0">
                <a:latin typeface="Abadi" panose="020B0604020104020204"/>
                <a:cs typeface="Carlito"/>
              </a:rPr>
              <a:t>smallest share </a:t>
            </a:r>
            <a:r>
              <a:rPr lang="en-US" sz="2200" spc="-5" dirty="0">
                <a:latin typeface="Abadi" panose="020B0604020104020204"/>
                <a:cs typeface="Carlito"/>
              </a:rPr>
              <a:t>of successful  </a:t>
            </a:r>
            <a:r>
              <a:rPr lang="en-US" sz="2200" dirty="0">
                <a:latin typeface="Abadi" panose="020B0604020104020204"/>
                <a:cs typeface="Carlito"/>
              </a:rPr>
              <a:t>landings. </a:t>
            </a: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spc="-25" dirty="0">
                <a:latin typeface="Abadi" panose="020B0604020104020204"/>
                <a:cs typeface="Carlito"/>
              </a:rPr>
              <a:t>may </a:t>
            </a:r>
            <a:r>
              <a:rPr lang="en-US" sz="2200" dirty="0">
                <a:latin typeface="Abadi" panose="020B0604020104020204"/>
                <a:cs typeface="Carlito"/>
              </a:rPr>
              <a:t>be due </a:t>
            </a:r>
            <a:r>
              <a:rPr lang="en-US" sz="2200" spc="-20" dirty="0">
                <a:latin typeface="Abadi" panose="020B0604020104020204"/>
                <a:cs typeface="Carlito"/>
              </a:rPr>
              <a:t>to </a:t>
            </a:r>
            <a:r>
              <a:rPr lang="en-US" sz="2200" spc="-5" dirty="0">
                <a:latin typeface="Abadi" panose="020B0604020104020204"/>
                <a:cs typeface="Carlito"/>
              </a:rPr>
              <a:t>smaller sample </a:t>
            </a:r>
            <a:r>
              <a:rPr lang="en-US" sz="2200" dirty="0">
                <a:latin typeface="Abadi" panose="020B0604020104020204"/>
                <a:cs typeface="Carlito"/>
              </a:rPr>
              <a:t>and </a:t>
            </a:r>
            <a:r>
              <a:rPr lang="en-US" sz="2200" spc="-5" dirty="0">
                <a:latin typeface="Abadi" panose="020B0604020104020204"/>
                <a:cs typeface="Carlito"/>
              </a:rPr>
              <a:t>increase in </a:t>
            </a:r>
            <a:r>
              <a:rPr lang="en-US" sz="2200" spc="-15" dirty="0">
                <a:latin typeface="Abadi" panose="020B0604020104020204"/>
                <a:cs typeface="Carlito"/>
              </a:rPr>
              <a:t>difficulty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dirty="0">
                <a:latin typeface="Abadi" panose="020B0604020104020204"/>
                <a:cs typeface="Carlito"/>
              </a:rPr>
              <a:t>launching </a:t>
            </a:r>
            <a:r>
              <a:rPr lang="en-US" sz="2200" spc="-5" dirty="0">
                <a:latin typeface="Abadi" panose="020B0604020104020204"/>
                <a:cs typeface="Carlito"/>
              </a:rPr>
              <a:t>in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25" dirty="0">
                <a:latin typeface="Abadi" panose="020B0604020104020204"/>
                <a:cs typeface="Carlito"/>
              </a:rPr>
              <a:t>west</a:t>
            </a:r>
            <a:r>
              <a:rPr lang="en-US" sz="2200" spc="-65" dirty="0">
                <a:latin typeface="Abadi" panose="020B0604020104020204"/>
                <a:cs typeface="Carlito"/>
              </a:rPr>
              <a:t> </a:t>
            </a:r>
            <a:r>
              <a:rPr lang="en-US" sz="2200" spc="-10" dirty="0">
                <a:latin typeface="Abadi" panose="020B0604020104020204"/>
                <a:cs typeface="Carlito"/>
              </a:rPr>
              <a:t>coast.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08760"/>
            <a:ext cx="10288424" cy="4785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3365" indent="-229235">
              <a:lnSpc>
                <a:spcPct val="100000"/>
              </a:lnSpc>
              <a:spcBef>
                <a:spcPts val="850"/>
              </a:spcBef>
              <a:tabLst>
                <a:tab pos="253365" algn="l"/>
                <a:tab pos="254000" algn="l"/>
              </a:tabLst>
            </a:pP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</a:t>
            </a:r>
            <a:r>
              <a:rPr lang="en-US" sz="2200" u="sng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context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</a:p>
          <a:p>
            <a:pPr marL="253365" indent="-229235">
              <a:lnSpc>
                <a:spcPct val="100000"/>
              </a:lnSpc>
              <a:spcBef>
                <a:spcPts val="850"/>
              </a:spcBef>
              <a:tabLst>
                <a:tab pos="253365" algn="l"/>
                <a:tab pos="254000" algn="l"/>
              </a:tabLst>
            </a:pPr>
            <a:r>
              <a:rPr lang="en-US" sz="2200" spc="-20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Commercial </a:t>
            </a:r>
            <a:r>
              <a:rPr lang="en-US" sz="2200" spc="-10" dirty="0">
                <a:solidFill>
                  <a:schemeClr val="tx1"/>
                </a:solidFill>
                <a:latin typeface="Abadi" panose="020B0604020104020204"/>
                <a:cs typeface="Carlito"/>
              </a:rPr>
              <a:t>Space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Age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is</a:t>
            </a:r>
            <a:r>
              <a:rPr lang="en-US" sz="2200" spc="50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2200" spc="-20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Here</a:t>
            </a:r>
            <a:r>
              <a:rPr lang="en-US" sz="2200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2200" spc="-15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Space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X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has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best pricing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($62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million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vs.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$165 million</a:t>
            </a:r>
            <a:r>
              <a:rPr lang="en-US" sz="2200" spc="25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USD</a:t>
            </a:r>
            <a:r>
              <a:rPr lang="en-US" sz="2200" spc="-5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).</a:t>
            </a:r>
            <a:endParaRPr lang="en-US" sz="2200" dirty="0">
              <a:solidFill>
                <a:schemeClr val="tx1"/>
              </a:solidFill>
              <a:latin typeface="Abadi" panose="020B0604020104020204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695"/>
              </a:spcBef>
              <a:tabLst>
                <a:tab pos="253365" algn="l"/>
                <a:tab pos="254000" algn="l"/>
              </a:tabLst>
            </a:pP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Largely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due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/>
                <a:cs typeface="Carlito"/>
              </a:rPr>
              <a:t>to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ability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/>
                <a:cs typeface="Carlito"/>
              </a:rPr>
              <a:t>to recover </a:t>
            </a: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part 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  <a:cs typeface="Carlito"/>
              </a:rPr>
              <a:t>of </a:t>
            </a:r>
            <a:r>
              <a:rPr lang="en-US" sz="2200" spc="-45" dirty="0">
                <a:solidFill>
                  <a:schemeClr val="tx1"/>
                </a:solidFill>
                <a:latin typeface="Abadi" panose="020B0604020104020204"/>
                <a:cs typeface="Carlito"/>
              </a:rPr>
              <a:t>rocket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(Stage</a:t>
            </a:r>
            <a:r>
              <a:rPr lang="en-US" sz="2200" spc="135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1</a:t>
            </a:r>
            <a:r>
              <a:rPr lang="en-US" sz="2200" spc="-5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).</a:t>
            </a:r>
            <a:endParaRPr lang="en-US" sz="2200" dirty="0">
              <a:solidFill>
                <a:schemeClr val="tx1"/>
              </a:solidFill>
              <a:latin typeface="Abadi" panose="020B0604020104020204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700"/>
              </a:spcBef>
              <a:tabLst>
                <a:tab pos="253365" algn="l"/>
                <a:tab pos="254000" algn="l"/>
              </a:tabLst>
            </a:pPr>
            <a:r>
              <a:rPr lang="en-US" sz="2200" spc="-15" dirty="0">
                <a:solidFill>
                  <a:schemeClr val="tx1"/>
                </a:solidFill>
                <a:latin typeface="Abadi" panose="020B0604020104020204"/>
                <a:cs typeface="Carlito"/>
              </a:rPr>
              <a:t>Space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Y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wants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/>
                <a:cs typeface="Carlito"/>
              </a:rPr>
              <a:t>to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compete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with </a:t>
            </a:r>
            <a:r>
              <a:rPr lang="en-US" sz="2200" spc="-10" dirty="0">
                <a:solidFill>
                  <a:schemeClr val="tx1"/>
                </a:solidFill>
                <a:latin typeface="Abadi" panose="020B0604020104020204"/>
                <a:cs typeface="Carlito"/>
              </a:rPr>
              <a:t>Space</a:t>
            </a:r>
            <a:r>
              <a:rPr lang="en-US" sz="2200" spc="60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2200" spc="-5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X.</a:t>
            </a:r>
            <a:endParaRPr lang="en-US" sz="2200" dirty="0">
              <a:solidFill>
                <a:schemeClr val="tx1"/>
              </a:solidFill>
              <a:latin typeface="Abadi" panose="020B0604020104020204"/>
              <a:cs typeface="Carlito"/>
            </a:endParaRP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</a:t>
            </a:r>
            <a:r>
              <a:rPr lang="en-US" sz="2200" u="sng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answers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</a:p>
          <a:p>
            <a:pPr>
              <a:spcBef>
                <a:spcPts val="1400"/>
              </a:spcBef>
            </a:pPr>
            <a:r>
              <a:rPr lang="en-US" sz="2200" spc="-10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Space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Y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tasks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us </a:t>
            </a:r>
            <a:r>
              <a:rPr lang="en-US" sz="2200" spc="-30" dirty="0">
                <a:solidFill>
                  <a:schemeClr val="tx1"/>
                </a:solidFill>
                <a:latin typeface="Abadi" panose="020B0604020104020204"/>
                <a:cs typeface="Carlito"/>
              </a:rPr>
              <a:t>to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train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a machine learning model </a:t>
            </a:r>
            <a:r>
              <a:rPr lang="en-US" sz="2200" spc="-60" dirty="0">
                <a:solidFill>
                  <a:schemeClr val="tx1"/>
                </a:solidFill>
                <a:latin typeface="Abadi" panose="020B0604020104020204"/>
                <a:cs typeface="Carlito"/>
              </a:rPr>
              <a:t>to  </a:t>
            </a:r>
            <a:r>
              <a:rPr lang="en-US" sz="22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predict successful </a:t>
            </a:r>
            <a:r>
              <a:rPr lang="en-US" sz="2200" spc="-25" dirty="0">
                <a:solidFill>
                  <a:schemeClr val="tx1"/>
                </a:solidFill>
                <a:latin typeface="Abadi" panose="020B0604020104020204"/>
                <a:cs typeface="Carlito"/>
              </a:rPr>
              <a:t>Stage </a:t>
            </a:r>
            <a:r>
              <a:rPr lang="en-US" sz="22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1</a:t>
            </a:r>
            <a:r>
              <a:rPr lang="en-US" sz="2200" spc="45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2200" spc="-25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recovery.</a:t>
            </a:r>
            <a:endParaRPr lang="en-US" sz="2200" dirty="0">
              <a:solidFill>
                <a:schemeClr val="tx1"/>
              </a:solidFill>
              <a:latin typeface="Abadi" panose="020B0604020104020204"/>
              <a:cs typeface="Carlito"/>
            </a:endParaRPr>
          </a:p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Highest Success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6" name="object 4"/>
          <p:cNvSpPr/>
          <p:nvPr/>
        </p:nvSpPr>
        <p:spPr>
          <a:xfrm>
            <a:off x="8183117" y="1771650"/>
            <a:ext cx="3102494" cy="3048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/>
          <p:cNvSpPr/>
          <p:nvPr/>
        </p:nvSpPr>
        <p:spPr>
          <a:xfrm>
            <a:off x="9174480" y="5257800"/>
            <a:ext cx="1150620" cy="76777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5"/>
          <p:cNvSpPr/>
          <p:nvPr/>
        </p:nvSpPr>
        <p:spPr>
          <a:xfrm>
            <a:off x="917848" y="1905000"/>
            <a:ext cx="5959201" cy="58621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917848" y="3124200"/>
            <a:ext cx="660690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5" dirty="0">
                <a:latin typeface="Abadi" panose="020B0604020104020204"/>
                <a:cs typeface="Carlito"/>
              </a:rPr>
              <a:t>KSC LC-39A has </a:t>
            </a:r>
            <a:r>
              <a:rPr lang="en-US" sz="2200" dirty="0">
                <a:latin typeface="Abadi" panose="020B0604020104020204"/>
                <a:cs typeface="Carlito"/>
              </a:rPr>
              <a:t>the </a:t>
            </a:r>
            <a:r>
              <a:rPr lang="en-US" sz="2200" spc="-10" dirty="0">
                <a:latin typeface="Abadi" panose="020B0604020104020204"/>
                <a:cs typeface="Carlito"/>
              </a:rPr>
              <a:t>highest </a:t>
            </a:r>
            <a:r>
              <a:rPr lang="en-US" sz="2200" dirty="0">
                <a:latin typeface="Abadi" panose="020B0604020104020204"/>
                <a:cs typeface="Carlito"/>
              </a:rPr>
              <a:t>success </a:t>
            </a:r>
            <a:r>
              <a:rPr lang="en-US" sz="2200" spc="-40" dirty="0">
                <a:latin typeface="Abadi" panose="020B0604020104020204"/>
                <a:cs typeface="Carlito"/>
              </a:rPr>
              <a:t>rate </a:t>
            </a:r>
            <a:r>
              <a:rPr lang="en-US" sz="2200" spc="-5" dirty="0">
                <a:latin typeface="Abadi" panose="020B0604020104020204"/>
                <a:cs typeface="Carlito"/>
              </a:rPr>
              <a:t>with </a:t>
            </a:r>
            <a:r>
              <a:rPr lang="en-US" sz="2200" dirty="0">
                <a:latin typeface="Abadi" panose="020B0604020104020204"/>
                <a:cs typeface="Carlito"/>
              </a:rPr>
              <a:t>10 </a:t>
            </a:r>
            <a:r>
              <a:rPr lang="en-US" sz="2200" spc="-5" dirty="0">
                <a:latin typeface="Abadi" panose="020B0604020104020204"/>
                <a:cs typeface="Carlito"/>
              </a:rPr>
              <a:t>successful </a:t>
            </a:r>
            <a:r>
              <a:rPr lang="en-US" sz="2200" dirty="0">
                <a:latin typeface="Abadi" panose="020B0604020104020204"/>
                <a:cs typeface="Carlito"/>
              </a:rPr>
              <a:t>landings and 3 </a:t>
            </a:r>
            <a:r>
              <a:rPr lang="en-US" sz="2200" spc="-20" dirty="0">
                <a:latin typeface="Abadi" panose="020B0604020104020204"/>
                <a:cs typeface="Carlito"/>
              </a:rPr>
              <a:t>failed</a:t>
            </a:r>
            <a:r>
              <a:rPr lang="en-US" sz="2200" spc="-105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landings.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smtClean="0">
                <a:solidFill>
                  <a:srgbClr val="0B49CB"/>
                </a:solidFill>
                <a:latin typeface="Abadi"/>
              </a:rPr>
              <a:t>Payload Mass vs Success vs Booster Version Category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6" name="object 4"/>
          <p:cNvSpPr/>
          <p:nvPr/>
        </p:nvSpPr>
        <p:spPr>
          <a:xfrm>
            <a:off x="417958" y="1774321"/>
            <a:ext cx="11568046" cy="29815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70011" y="5067300"/>
            <a:ext cx="1068796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-5" dirty="0">
                <a:latin typeface="Abadi" panose="020B0604020104020204"/>
                <a:cs typeface="Carlito"/>
              </a:rPr>
              <a:t>Plotly dashboard has </a:t>
            </a:r>
            <a:r>
              <a:rPr lang="en-US" sz="2200" dirty="0">
                <a:latin typeface="Abadi" panose="020B0604020104020204"/>
                <a:cs typeface="Carlito"/>
              </a:rPr>
              <a:t>a </a:t>
            </a:r>
            <a:r>
              <a:rPr lang="en-US" sz="2200" spc="-25" dirty="0">
                <a:latin typeface="Abadi" panose="020B0604020104020204"/>
                <a:cs typeface="Carlito"/>
              </a:rPr>
              <a:t>Payload </a:t>
            </a:r>
            <a:r>
              <a:rPr lang="en-US" sz="2200" spc="-20" dirty="0">
                <a:latin typeface="Abadi" panose="020B0604020104020204"/>
                <a:cs typeface="Carlito"/>
              </a:rPr>
              <a:t>range </a:t>
            </a:r>
            <a:r>
              <a:rPr lang="en-US" sz="2200" spc="-60" dirty="0">
                <a:latin typeface="Abadi" panose="020B0604020104020204"/>
                <a:cs typeface="Carlito"/>
              </a:rPr>
              <a:t>selector. </a:t>
            </a:r>
            <a:r>
              <a:rPr lang="en-US" sz="2200" spc="-65" dirty="0">
                <a:latin typeface="Abadi" panose="020B0604020104020204"/>
                <a:cs typeface="Carlito"/>
              </a:rPr>
              <a:t>However, </a:t>
            </a:r>
            <a:r>
              <a:rPr lang="en-US" sz="2200" dirty="0">
                <a:latin typeface="Abadi" panose="020B0604020104020204"/>
                <a:cs typeface="Carlito"/>
              </a:rPr>
              <a:t>this </a:t>
            </a:r>
            <a:r>
              <a:rPr lang="en-US" sz="2200" spc="-5" dirty="0">
                <a:latin typeface="Abadi" panose="020B0604020104020204"/>
                <a:cs typeface="Carlito"/>
              </a:rPr>
              <a:t>is </a:t>
            </a:r>
            <a:r>
              <a:rPr lang="en-US" sz="2200" spc="-10" dirty="0">
                <a:latin typeface="Abadi" panose="020B0604020104020204"/>
                <a:cs typeface="Carlito"/>
              </a:rPr>
              <a:t>set </a:t>
            </a:r>
            <a:r>
              <a:rPr lang="en-US" sz="2200" spc="-20" dirty="0">
                <a:latin typeface="Abadi" panose="020B0604020104020204"/>
                <a:cs typeface="Carlito"/>
              </a:rPr>
              <a:t>from </a:t>
            </a:r>
            <a:r>
              <a:rPr lang="en-US" sz="2200" dirty="0">
                <a:latin typeface="Abadi" panose="020B0604020104020204"/>
                <a:cs typeface="Carlito"/>
              </a:rPr>
              <a:t>0-10000 </a:t>
            </a:r>
            <a:r>
              <a:rPr lang="en-US" sz="2200" spc="-20" dirty="0">
                <a:latin typeface="Abadi" panose="020B0604020104020204"/>
                <a:cs typeface="Carlito"/>
              </a:rPr>
              <a:t>instead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dirty="0">
                <a:latin typeface="Abadi" panose="020B0604020104020204"/>
                <a:cs typeface="Carlito"/>
              </a:rPr>
              <a:t>the  </a:t>
            </a:r>
            <a:r>
              <a:rPr lang="en-US" sz="2200" spc="-20" dirty="0">
                <a:latin typeface="Abadi" panose="020B0604020104020204"/>
                <a:cs typeface="Carlito"/>
              </a:rPr>
              <a:t>max </a:t>
            </a:r>
            <a:r>
              <a:rPr lang="en-US" sz="2200" spc="-25" dirty="0">
                <a:latin typeface="Abadi" panose="020B0604020104020204"/>
                <a:cs typeface="Carlito"/>
              </a:rPr>
              <a:t>Payload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dirty="0">
                <a:latin typeface="Abadi" panose="020B0604020104020204"/>
                <a:cs typeface="Carlito"/>
              </a:rPr>
              <a:t>15600. </a:t>
            </a:r>
            <a:r>
              <a:rPr lang="en-US" sz="2200" spc="-5" dirty="0">
                <a:latin typeface="Abadi" panose="020B0604020104020204"/>
                <a:cs typeface="Carlito"/>
              </a:rPr>
              <a:t>Class </a:t>
            </a:r>
            <a:r>
              <a:rPr lang="en-US" sz="2200" spc="-20" dirty="0">
                <a:latin typeface="Abadi" panose="020B0604020104020204"/>
                <a:cs typeface="Carlito"/>
              </a:rPr>
              <a:t>indicates </a:t>
            </a:r>
            <a:r>
              <a:rPr lang="en-US" sz="2200" dirty="0">
                <a:latin typeface="Abadi" panose="020B0604020104020204"/>
                <a:cs typeface="Carlito"/>
              </a:rPr>
              <a:t>1 </a:t>
            </a:r>
            <a:r>
              <a:rPr lang="en-US" sz="2200" spc="-30" dirty="0">
                <a:latin typeface="Abadi" panose="020B0604020104020204"/>
                <a:cs typeface="Carlito"/>
              </a:rPr>
              <a:t>for </a:t>
            </a:r>
            <a:r>
              <a:rPr lang="en-US" sz="2200" spc="-5" dirty="0">
                <a:latin typeface="Abadi" panose="020B0604020104020204"/>
                <a:cs typeface="Carlito"/>
              </a:rPr>
              <a:t>successful </a:t>
            </a:r>
            <a:r>
              <a:rPr lang="en-US" sz="2200" dirty="0">
                <a:latin typeface="Abadi" panose="020B0604020104020204"/>
                <a:cs typeface="Carlito"/>
              </a:rPr>
              <a:t>landing and 0 </a:t>
            </a:r>
            <a:r>
              <a:rPr lang="en-US" sz="2200" spc="-30" dirty="0">
                <a:latin typeface="Abadi" panose="020B0604020104020204"/>
                <a:cs typeface="Carlito"/>
              </a:rPr>
              <a:t>for </a:t>
            </a:r>
            <a:r>
              <a:rPr lang="en-US" sz="2200" spc="-20" dirty="0">
                <a:latin typeface="Abadi" panose="020B0604020104020204"/>
                <a:cs typeface="Carlito"/>
              </a:rPr>
              <a:t>failure. </a:t>
            </a:r>
            <a:r>
              <a:rPr lang="en-US" sz="2200" spc="-25" dirty="0">
                <a:latin typeface="Abadi" panose="020B0604020104020204"/>
                <a:cs typeface="Carlito"/>
              </a:rPr>
              <a:t>Scatter </a:t>
            </a:r>
            <a:r>
              <a:rPr lang="en-US" sz="2200" spc="-5" dirty="0">
                <a:latin typeface="Abadi" panose="020B0604020104020204"/>
                <a:cs typeface="Carlito"/>
              </a:rPr>
              <a:t>plot also  accounts </a:t>
            </a:r>
            <a:r>
              <a:rPr lang="en-US" sz="2200" spc="-25" dirty="0">
                <a:latin typeface="Abadi" panose="020B0604020104020204"/>
                <a:cs typeface="Carlito"/>
              </a:rPr>
              <a:t>for </a:t>
            </a:r>
            <a:r>
              <a:rPr lang="en-US" sz="2200" spc="-20" dirty="0">
                <a:latin typeface="Abadi" panose="020B0604020104020204"/>
                <a:cs typeface="Carlito"/>
              </a:rPr>
              <a:t>booster </a:t>
            </a:r>
            <a:r>
              <a:rPr lang="en-US" sz="2200" spc="-25" dirty="0">
                <a:latin typeface="Abadi" panose="020B0604020104020204"/>
                <a:cs typeface="Carlito"/>
              </a:rPr>
              <a:t>version </a:t>
            </a:r>
            <a:r>
              <a:rPr lang="en-US" sz="2200" spc="-20" dirty="0">
                <a:latin typeface="Abadi" panose="020B0604020104020204"/>
                <a:cs typeface="Carlito"/>
              </a:rPr>
              <a:t>category </a:t>
            </a:r>
            <a:r>
              <a:rPr lang="en-US" sz="2200" spc="-5" dirty="0">
                <a:latin typeface="Abadi" panose="020B0604020104020204"/>
                <a:cs typeface="Carlito"/>
              </a:rPr>
              <a:t>in color </a:t>
            </a:r>
            <a:r>
              <a:rPr lang="en-US" sz="2200" dirty="0">
                <a:latin typeface="Abadi" panose="020B0604020104020204"/>
                <a:cs typeface="Carlito"/>
              </a:rPr>
              <a:t>and number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dirty="0">
                <a:latin typeface="Abadi" panose="020B0604020104020204"/>
                <a:cs typeface="Carlito"/>
              </a:rPr>
              <a:t>launches </a:t>
            </a:r>
            <a:r>
              <a:rPr lang="en-US" sz="2200" spc="-5" dirty="0">
                <a:latin typeface="Abadi" panose="020B0604020104020204"/>
                <a:cs typeface="Carlito"/>
              </a:rPr>
              <a:t>in </a:t>
            </a:r>
            <a:r>
              <a:rPr lang="en-US" sz="2200" spc="-15" dirty="0">
                <a:latin typeface="Abadi" panose="020B0604020104020204"/>
                <a:cs typeface="Carlito"/>
              </a:rPr>
              <a:t>point </a:t>
            </a:r>
            <a:r>
              <a:rPr lang="en-US" sz="2200" spc="-25" dirty="0">
                <a:latin typeface="Abadi" panose="020B0604020104020204"/>
                <a:cs typeface="Carlito"/>
              </a:rPr>
              <a:t>size. </a:t>
            </a:r>
            <a:r>
              <a:rPr lang="en-US" sz="2200" spc="-5" dirty="0">
                <a:latin typeface="Abadi" panose="020B0604020104020204"/>
                <a:cs typeface="Carlito"/>
              </a:rPr>
              <a:t>In </a:t>
            </a:r>
            <a:r>
              <a:rPr lang="en-US" sz="2200" dirty="0">
                <a:latin typeface="Abadi" panose="020B0604020104020204"/>
                <a:cs typeface="Carlito"/>
              </a:rPr>
              <a:t>this  </a:t>
            </a:r>
            <a:r>
              <a:rPr lang="en-US" sz="2200" spc="-5" dirty="0">
                <a:latin typeface="Abadi" panose="020B0604020104020204"/>
                <a:cs typeface="Carlito"/>
              </a:rPr>
              <a:t>particular </a:t>
            </a:r>
            <a:r>
              <a:rPr lang="en-US" sz="2200" spc="-20" dirty="0">
                <a:latin typeface="Abadi" panose="020B0604020104020204"/>
                <a:cs typeface="Carlito"/>
              </a:rPr>
              <a:t>range </a:t>
            </a:r>
            <a:r>
              <a:rPr lang="en-US" sz="2200" spc="-5" dirty="0">
                <a:latin typeface="Abadi" panose="020B0604020104020204"/>
                <a:cs typeface="Carlito"/>
              </a:rPr>
              <a:t>of </a:t>
            </a:r>
            <a:r>
              <a:rPr lang="en-US" sz="2200" dirty="0">
                <a:latin typeface="Abadi" panose="020B0604020104020204"/>
                <a:cs typeface="Carlito"/>
              </a:rPr>
              <a:t>0-6000, </a:t>
            </a:r>
            <a:r>
              <a:rPr lang="en-US" sz="2200" spc="-20" dirty="0">
                <a:latin typeface="Abadi" panose="020B0604020104020204"/>
                <a:cs typeface="Carlito"/>
              </a:rPr>
              <a:t>interestingly </a:t>
            </a:r>
            <a:r>
              <a:rPr lang="en-US" sz="2200" spc="-5" dirty="0">
                <a:latin typeface="Abadi" panose="020B0604020104020204"/>
                <a:cs typeface="Carlito"/>
              </a:rPr>
              <a:t>there </a:t>
            </a:r>
            <a:r>
              <a:rPr lang="en-US" sz="2200" spc="-20" dirty="0">
                <a:latin typeface="Abadi" panose="020B0604020104020204"/>
                <a:cs typeface="Carlito"/>
              </a:rPr>
              <a:t>are two failed </a:t>
            </a:r>
            <a:r>
              <a:rPr lang="en-US" sz="2200" dirty="0">
                <a:latin typeface="Abadi" panose="020B0604020104020204"/>
                <a:cs typeface="Carlito"/>
              </a:rPr>
              <a:t>landings </a:t>
            </a:r>
            <a:r>
              <a:rPr lang="en-US" sz="2200" spc="-5" dirty="0">
                <a:latin typeface="Abadi" panose="020B0604020104020204"/>
                <a:cs typeface="Carlito"/>
              </a:rPr>
              <a:t>with payloads of </a:t>
            </a:r>
            <a:r>
              <a:rPr lang="en-US" sz="2200" spc="-45" dirty="0">
                <a:latin typeface="Abadi" panose="020B0604020104020204"/>
                <a:cs typeface="Carlito"/>
              </a:rPr>
              <a:t>zero</a:t>
            </a:r>
            <a:r>
              <a:rPr lang="en-US" sz="2200" spc="-30" dirty="0">
                <a:latin typeface="Abadi" panose="020B0604020104020204"/>
                <a:cs typeface="Carlito"/>
              </a:rPr>
              <a:t> </a:t>
            </a:r>
            <a:r>
              <a:rPr lang="en-US" sz="2200" dirty="0">
                <a:latin typeface="Abadi" panose="020B0604020104020204"/>
                <a:cs typeface="Carlito"/>
              </a:rPr>
              <a:t>kg.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/>
          <p:cNvSpPr/>
          <p:nvPr/>
        </p:nvSpPr>
        <p:spPr>
          <a:xfrm>
            <a:off x="5800122" y="1498531"/>
            <a:ext cx="5829300" cy="452704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70011" y="1943100"/>
            <a:ext cx="7764389" cy="2007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2860040">
              <a:lnSpc>
                <a:spcPct val="120700"/>
              </a:lnSpc>
              <a:spcBef>
                <a:spcPts val="10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All models had virtually the </a:t>
            </a:r>
            <a:r>
              <a:rPr lang="en-US" sz="2200" spc="-10" dirty="0">
                <a:latin typeface="Abadi" panose="020B0604020104020204"/>
                <a:cs typeface="Carlito"/>
              </a:rPr>
              <a:t>same </a:t>
            </a:r>
            <a:r>
              <a:rPr lang="en-US" sz="2200" spc="-20" dirty="0">
                <a:latin typeface="Abadi" panose="020B0604020104020204"/>
                <a:cs typeface="Carlito"/>
              </a:rPr>
              <a:t>accuracy </a:t>
            </a:r>
            <a:r>
              <a:rPr lang="en-US" sz="2200" spc="-5" dirty="0">
                <a:latin typeface="Abadi" panose="020B0604020104020204"/>
                <a:cs typeface="Carlito"/>
              </a:rPr>
              <a:t>on the </a:t>
            </a:r>
            <a:r>
              <a:rPr lang="en-US" sz="2200" spc="-20" dirty="0">
                <a:latin typeface="Abadi" panose="020B0604020104020204"/>
                <a:cs typeface="Carlito"/>
              </a:rPr>
              <a:t>test set </a:t>
            </a:r>
            <a:r>
              <a:rPr lang="en-US" sz="2200" spc="-15" dirty="0">
                <a:latin typeface="Abadi" panose="020B0604020104020204"/>
                <a:cs typeface="Carlito"/>
              </a:rPr>
              <a:t>at </a:t>
            </a:r>
            <a:r>
              <a:rPr lang="en-US" sz="2200" spc="-20" dirty="0">
                <a:latin typeface="Abadi" panose="020B0604020104020204"/>
                <a:cs typeface="Carlito"/>
              </a:rPr>
              <a:t>83.33% </a:t>
            </a:r>
            <a:r>
              <a:rPr lang="en-US" sz="2200" spc="-45" dirty="0">
                <a:latin typeface="Abadi" panose="020B0604020104020204"/>
                <a:cs typeface="Carlito"/>
              </a:rPr>
              <a:t>accuracy.  </a:t>
            </a:r>
            <a:r>
              <a:rPr lang="en-US" sz="2200" dirty="0">
                <a:latin typeface="Abadi" panose="020B0604020104020204"/>
                <a:cs typeface="Carlito"/>
              </a:rPr>
              <a:t>It </a:t>
            </a:r>
            <a:r>
              <a:rPr lang="en-US" sz="2200" spc="-5" dirty="0">
                <a:latin typeface="Abadi" panose="020B0604020104020204"/>
                <a:cs typeface="Carlito"/>
              </a:rPr>
              <a:t>should be </a:t>
            </a:r>
            <a:r>
              <a:rPr lang="en-US" sz="2200" spc="-15" dirty="0">
                <a:latin typeface="Abadi" panose="020B0604020104020204"/>
                <a:cs typeface="Carlito"/>
              </a:rPr>
              <a:t>noted </a:t>
            </a:r>
            <a:r>
              <a:rPr lang="en-US" sz="2200" spc="-10" dirty="0">
                <a:latin typeface="Abadi" panose="020B0604020104020204"/>
                <a:cs typeface="Carlito"/>
              </a:rPr>
              <a:t>that </a:t>
            </a:r>
            <a:r>
              <a:rPr lang="en-US" sz="2200" spc="-20" dirty="0">
                <a:latin typeface="Abadi" panose="020B0604020104020204"/>
                <a:cs typeface="Carlito"/>
              </a:rPr>
              <a:t>test size </a:t>
            </a:r>
            <a:r>
              <a:rPr lang="en-US" sz="2200" dirty="0">
                <a:latin typeface="Abadi" panose="020B0604020104020204"/>
                <a:cs typeface="Carlito"/>
              </a:rPr>
              <a:t>is </a:t>
            </a:r>
            <a:r>
              <a:rPr lang="en-US" sz="2200" spc="-5" dirty="0">
                <a:latin typeface="Abadi" panose="020B0604020104020204"/>
                <a:cs typeface="Carlito"/>
              </a:rPr>
              <a:t>small </a:t>
            </a:r>
            <a:r>
              <a:rPr lang="en-US" sz="2200" spc="-15" dirty="0">
                <a:latin typeface="Abadi" panose="020B0604020104020204"/>
                <a:cs typeface="Carlito"/>
              </a:rPr>
              <a:t>at </a:t>
            </a:r>
            <a:r>
              <a:rPr lang="en-US" sz="2200" spc="-5" dirty="0">
                <a:latin typeface="Abadi" panose="020B0604020104020204"/>
                <a:cs typeface="Carlito"/>
              </a:rPr>
              <a:t>only </a:t>
            </a:r>
            <a:r>
              <a:rPr lang="en-US" sz="2200" spc="-10" dirty="0">
                <a:latin typeface="Abadi" panose="020B0604020104020204"/>
                <a:cs typeface="Carlito"/>
              </a:rPr>
              <a:t>sample </a:t>
            </a:r>
            <a:r>
              <a:rPr lang="en-US" sz="2200" spc="-20" dirty="0">
                <a:latin typeface="Abadi" panose="020B0604020104020204"/>
                <a:cs typeface="Carlito"/>
              </a:rPr>
              <a:t>size </a:t>
            </a:r>
            <a:r>
              <a:rPr lang="en-US" sz="2200" spc="-5" dirty="0">
                <a:latin typeface="Abadi" panose="020B0604020104020204"/>
                <a:cs typeface="Carlito"/>
              </a:rPr>
              <a:t>of</a:t>
            </a:r>
            <a:r>
              <a:rPr lang="en-US" sz="2200" spc="-204" dirty="0">
                <a:latin typeface="Abadi" panose="020B0604020104020204"/>
                <a:cs typeface="Carlito"/>
              </a:rPr>
              <a:t> </a:t>
            </a:r>
            <a:r>
              <a:rPr lang="en-US" sz="2200" spc="-10" dirty="0">
                <a:latin typeface="Abadi" panose="020B0604020104020204"/>
                <a:cs typeface="Carlito"/>
              </a:rPr>
              <a:t>18.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819150" y="4229100"/>
            <a:ext cx="5143500" cy="2451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This </a:t>
            </a:r>
            <a:r>
              <a:rPr lang="en-US" sz="2200" spc="-20" dirty="0">
                <a:latin typeface="Abadi" panose="020B0604020104020204"/>
                <a:cs typeface="Carlito"/>
              </a:rPr>
              <a:t>can cause large variance </a:t>
            </a:r>
            <a:r>
              <a:rPr lang="en-US" sz="2200" dirty="0">
                <a:latin typeface="Abadi" panose="020B0604020104020204"/>
                <a:cs typeface="Carlito"/>
              </a:rPr>
              <a:t>in </a:t>
            </a:r>
            <a:r>
              <a:rPr lang="en-US" sz="2200" spc="-20" dirty="0">
                <a:latin typeface="Abadi" panose="020B0604020104020204"/>
                <a:cs typeface="Carlito"/>
              </a:rPr>
              <a:t>accuracy results, </a:t>
            </a:r>
            <a:r>
              <a:rPr lang="en-US" sz="2200" spc="-15" dirty="0">
                <a:latin typeface="Abadi" panose="020B0604020104020204"/>
                <a:cs typeface="Carlito"/>
              </a:rPr>
              <a:t>such </a:t>
            </a:r>
            <a:r>
              <a:rPr lang="en-US" sz="2200" spc="-5" dirty="0">
                <a:latin typeface="Abadi" panose="020B0604020104020204"/>
                <a:cs typeface="Carlito"/>
              </a:rPr>
              <a:t>as those in </a:t>
            </a:r>
            <a:r>
              <a:rPr lang="en-US" sz="2200" spc="-15" dirty="0">
                <a:latin typeface="Abadi" panose="020B0604020104020204"/>
                <a:cs typeface="Carlito"/>
              </a:rPr>
              <a:t>Decision </a:t>
            </a:r>
            <a:r>
              <a:rPr lang="en-US" sz="2200" spc="-65" dirty="0">
                <a:latin typeface="Abadi" panose="020B0604020104020204"/>
                <a:cs typeface="Carlito"/>
              </a:rPr>
              <a:t>Tree </a:t>
            </a:r>
            <a:r>
              <a:rPr lang="en-US" sz="2200" spc="-10" dirty="0">
                <a:latin typeface="Abadi" panose="020B0604020104020204"/>
                <a:cs typeface="Carlito"/>
              </a:rPr>
              <a:t>Classifier </a:t>
            </a:r>
            <a:r>
              <a:rPr lang="en-US" sz="2200" spc="-5" dirty="0">
                <a:latin typeface="Abadi" panose="020B0604020104020204"/>
                <a:cs typeface="Carlito"/>
              </a:rPr>
              <a:t>model in </a:t>
            </a:r>
            <a:r>
              <a:rPr lang="en-US" sz="2200" spc="-25" dirty="0">
                <a:latin typeface="Abadi" panose="020B0604020104020204"/>
                <a:cs typeface="Carlito"/>
              </a:rPr>
              <a:t>repeated</a:t>
            </a:r>
            <a:r>
              <a:rPr lang="en-US" sz="2200" spc="60" dirty="0">
                <a:latin typeface="Abadi" panose="020B0604020104020204"/>
                <a:cs typeface="Carlito"/>
              </a:rPr>
              <a:t> </a:t>
            </a:r>
            <a:r>
              <a:rPr lang="en-US" sz="2200" spc="-15" dirty="0">
                <a:latin typeface="Abadi" panose="020B0604020104020204"/>
                <a:cs typeface="Carlito"/>
              </a:rPr>
              <a:t>runs.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lang="en-US" sz="2200" spc="-55" dirty="0">
                <a:latin typeface="Abadi" panose="020B0604020104020204"/>
                <a:cs typeface="Carlito"/>
              </a:rPr>
              <a:t>We </a:t>
            </a:r>
            <a:r>
              <a:rPr lang="en-US" sz="2200" spc="-20" dirty="0">
                <a:latin typeface="Abadi" panose="020B0604020104020204"/>
                <a:cs typeface="Carlito"/>
              </a:rPr>
              <a:t>likely </a:t>
            </a:r>
            <a:r>
              <a:rPr lang="en-US" sz="2200" spc="-15" dirty="0">
                <a:latin typeface="Abadi" panose="020B0604020104020204"/>
                <a:cs typeface="Carlito"/>
              </a:rPr>
              <a:t>need </a:t>
            </a:r>
            <a:r>
              <a:rPr lang="en-US" sz="2200" spc="-25" dirty="0">
                <a:latin typeface="Abadi" panose="020B0604020104020204"/>
                <a:cs typeface="Carlito"/>
              </a:rPr>
              <a:t>more data </a:t>
            </a:r>
            <a:r>
              <a:rPr lang="en-US" sz="2200" spc="-15" dirty="0">
                <a:latin typeface="Abadi" panose="020B0604020104020204"/>
                <a:cs typeface="Carlito"/>
              </a:rPr>
              <a:t>to </a:t>
            </a:r>
            <a:r>
              <a:rPr lang="en-US" sz="2200" spc="-20" dirty="0">
                <a:latin typeface="Abadi" panose="020B0604020104020204"/>
                <a:cs typeface="Carlito"/>
              </a:rPr>
              <a:t>determine </a:t>
            </a:r>
            <a:r>
              <a:rPr lang="en-US" sz="2200" spc="-5" dirty="0">
                <a:latin typeface="Abadi" panose="020B0604020104020204"/>
                <a:cs typeface="Carlito"/>
              </a:rPr>
              <a:t>the </a:t>
            </a:r>
            <a:r>
              <a:rPr lang="en-US" sz="2200" spc="-20" dirty="0">
                <a:latin typeface="Abadi" panose="020B0604020104020204"/>
                <a:cs typeface="Carlito"/>
              </a:rPr>
              <a:t>best</a:t>
            </a:r>
            <a:r>
              <a:rPr lang="en-US" sz="2200" spc="114" dirty="0">
                <a:latin typeface="Abadi" panose="020B0604020104020204"/>
                <a:cs typeface="Carlito"/>
              </a:rPr>
              <a:t> </a:t>
            </a:r>
            <a:r>
              <a:rPr lang="en-US" sz="2200" spc="-15" dirty="0">
                <a:latin typeface="Abadi" panose="020B0604020104020204"/>
                <a:cs typeface="Carlito"/>
              </a:rPr>
              <a:t>model.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object 7"/>
          <p:cNvSpPr/>
          <p:nvPr/>
        </p:nvSpPr>
        <p:spPr>
          <a:xfrm>
            <a:off x="5418582" y="1548823"/>
            <a:ext cx="6220968" cy="44767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70011" y="1548823"/>
            <a:ext cx="4648571" cy="5614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158750">
              <a:lnSpc>
                <a:spcPct val="112500"/>
              </a:lnSpc>
              <a:spcBef>
                <a:spcPts val="100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Since </a:t>
            </a:r>
            <a:r>
              <a:rPr lang="en-US" sz="2200" dirty="0">
                <a:latin typeface="Abadi" panose="020B0604020104020204"/>
                <a:cs typeface="Carlito"/>
              </a:rPr>
              <a:t>all </a:t>
            </a:r>
            <a:r>
              <a:rPr lang="en-US" sz="2200" spc="-5" dirty="0">
                <a:latin typeface="Abadi" panose="020B0604020104020204"/>
                <a:cs typeface="Carlito"/>
              </a:rPr>
              <a:t>models </a:t>
            </a:r>
            <a:r>
              <a:rPr lang="en-US" sz="2200" spc="-25" dirty="0">
                <a:latin typeface="Abadi" panose="020B0604020104020204"/>
                <a:cs typeface="Carlito"/>
              </a:rPr>
              <a:t>performed </a:t>
            </a:r>
            <a:r>
              <a:rPr lang="en-US" sz="2200" spc="-5" dirty="0">
                <a:latin typeface="Abadi" panose="020B0604020104020204"/>
                <a:cs typeface="Carlito"/>
              </a:rPr>
              <a:t>the </a:t>
            </a:r>
            <a:r>
              <a:rPr lang="en-US" sz="2200" spc="-10" dirty="0">
                <a:latin typeface="Abadi" panose="020B0604020104020204"/>
                <a:cs typeface="Carlito"/>
              </a:rPr>
              <a:t>same </a:t>
            </a:r>
            <a:r>
              <a:rPr lang="en-US" sz="2200" spc="-25" dirty="0">
                <a:latin typeface="Abadi" panose="020B0604020104020204"/>
                <a:cs typeface="Carlito"/>
              </a:rPr>
              <a:t>for </a:t>
            </a:r>
            <a:r>
              <a:rPr lang="en-US" sz="2200" spc="-5" dirty="0">
                <a:latin typeface="Abadi" panose="020B0604020104020204"/>
                <a:cs typeface="Carlito"/>
              </a:rPr>
              <a:t>the </a:t>
            </a:r>
            <a:r>
              <a:rPr lang="en-US" sz="2200" spc="-20" dirty="0">
                <a:latin typeface="Abadi" panose="020B0604020104020204"/>
                <a:cs typeface="Carlito"/>
              </a:rPr>
              <a:t>test set, </a:t>
            </a:r>
            <a:r>
              <a:rPr lang="en-US" sz="2200" spc="-5" dirty="0">
                <a:latin typeface="Abadi" panose="020B0604020104020204"/>
                <a:cs typeface="Carlito"/>
              </a:rPr>
              <a:t>the </a:t>
            </a:r>
            <a:r>
              <a:rPr lang="en-US" sz="2200" spc="-20" dirty="0">
                <a:latin typeface="Abadi" panose="020B0604020104020204"/>
                <a:cs typeface="Carlito"/>
              </a:rPr>
              <a:t>confusion </a:t>
            </a:r>
            <a:r>
              <a:rPr lang="en-US" sz="2200" spc="-10" dirty="0">
                <a:latin typeface="Abadi" panose="020B0604020104020204"/>
                <a:cs typeface="Carlito"/>
              </a:rPr>
              <a:t>matrix is </a:t>
            </a:r>
            <a:r>
              <a:rPr lang="en-US" sz="2200" spc="-5" dirty="0">
                <a:latin typeface="Abadi" panose="020B0604020104020204"/>
                <a:cs typeface="Carlito"/>
              </a:rPr>
              <a:t>the </a:t>
            </a:r>
            <a:r>
              <a:rPr lang="en-US" sz="2200" spc="-10" dirty="0">
                <a:latin typeface="Abadi" panose="020B0604020104020204"/>
                <a:cs typeface="Carlito"/>
              </a:rPr>
              <a:t>same </a:t>
            </a:r>
            <a:r>
              <a:rPr lang="en-US" sz="2200" spc="-20" dirty="0">
                <a:latin typeface="Abadi" panose="020B0604020104020204"/>
                <a:cs typeface="Carlito"/>
              </a:rPr>
              <a:t>across </a:t>
            </a:r>
            <a:r>
              <a:rPr lang="en-US" sz="2200" dirty="0">
                <a:latin typeface="Abadi" panose="020B0604020104020204"/>
                <a:cs typeface="Carlito"/>
              </a:rPr>
              <a:t>all </a:t>
            </a:r>
            <a:r>
              <a:rPr lang="en-US" sz="2200" spc="-5" dirty="0">
                <a:latin typeface="Abadi" panose="020B0604020104020204"/>
                <a:cs typeface="Carlito"/>
              </a:rPr>
              <a:t>models.  The </a:t>
            </a:r>
            <a:r>
              <a:rPr lang="en-US" sz="2200" spc="-15" dirty="0">
                <a:latin typeface="Abadi" panose="020B0604020104020204"/>
                <a:cs typeface="Carlito"/>
              </a:rPr>
              <a:t>models </a:t>
            </a:r>
            <a:r>
              <a:rPr lang="en-US" sz="2200" spc="-20" dirty="0">
                <a:latin typeface="Abadi" panose="020B0604020104020204"/>
                <a:cs typeface="Carlito"/>
              </a:rPr>
              <a:t>predicted </a:t>
            </a:r>
            <a:r>
              <a:rPr lang="en-US" sz="2200" spc="-5" dirty="0">
                <a:latin typeface="Abadi" panose="020B0604020104020204"/>
                <a:cs typeface="Carlito"/>
              </a:rPr>
              <a:t>12 </a:t>
            </a:r>
            <a:r>
              <a:rPr lang="en-US" sz="2200" spc="-20" dirty="0">
                <a:latin typeface="Abadi" panose="020B0604020104020204"/>
                <a:cs typeface="Carlito"/>
              </a:rPr>
              <a:t>successful </a:t>
            </a:r>
            <a:r>
              <a:rPr lang="en-US" sz="2200" spc="-10" dirty="0">
                <a:latin typeface="Abadi" panose="020B0604020104020204"/>
                <a:cs typeface="Carlito"/>
              </a:rPr>
              <a:t>landings </a:t>
            </a:r>
            <a:r>
              <a:rPr lang="en-US" sz="2200" spc="-5" dirty="0">
                <a:latin typeface="Abadi" panose="020B0604020104020204"/>
                <a:cs typeface="Carlito"/>
              </a:rPr>
              <a:t>when the true label</a:t>
            </a:r>
            <a:r>
              <a:rPr lang="en-US" sz="2200" spc="275" dirty="0">
                <a:latin typeface="Abadi" panose="020B0604020104020204"/>
                <a:cs typeface="Carlito"/>
              </a:rPr>
              <a:t> </a:t>
            </a:r>
            <a:r>
              <a:rPr lang="en-US" sz="2200" spc="-20" dirty="0">
                <a:latin typeface="Abadi" panose="020B0604020104020204"/>
                <a:cs typeface="Carlito"/>
              </a:rPr>
              <a:t>was successful </a:t>
            </a:r>
            <a:r>
              <a:rPr lang="en-US" sz="2200" spc="-10" dirty="0">
                <a:latin typeface="Abadi" panose="020B0604020104020204"/>
                <a:cs typeface="Carlito"/>
              </a:rPr>
              <a:t>landing</a:t>
            </a:r>
            <a:r>
              <a:rPr lang="en-US" sz="2200" spc="-10" dirty="0" smtClean="0">
                <a:latin typeface="Abadi" panose="020B0604020104020204"/>
                <a:cs typeface="Carlito"/>
              </a:rPr>
              <a:t>.</a:t>
            </a:r>
          </a:p>
          <a:p>
            <a:pPr marL="12700" marR="158750">
              <a:lnSpc>
                <a:spcPct val="112500"/>
              </a:lnSpc>
              <a:spcBef>
                <a:spcPts val="100"/>
              </a:spcBef>
            </a:pPr>
            <a:endParaRPr lang="en-US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The </a:t>
            </a:r>
            <a:r>
              <a:rPr lang="en-US" sz="2200" spc="-15" dirty="0">
                <a:latin typeface="Abadi" panose="020B0604020104020204"/>
                <a:cs typeface="Carlito"/>
              </a:rPr>
              <a:t>models </a:t>
            </a:r>
            <a:r>
              <a:rPr lang="en-US" sz="2200" spc="-20" dirty="0">
                <a:latin typeface="Abadi" panose="020B0604020104020204"/>
                <a:cs typeface="Carlito"/>
              </a:rPr>
              <a:t>predicted </a:t>
            </a:r>
            <a:r>
              <a:rPr lang="en-US" sz="2200" spc="-5" dirty="0">
                <a:latin typeface="Abadi" panose="020B0604020104020204"/>
                <a:cs typeface="Carlito"/>
              </a:rPr>
              <a:t>3 </a:t>
            </a:r>
            <a:r>
              <a:rPr lang="en-US" sz="2200" spc="-20" dirty="0">
                <a:latin typeface="Abadi" panose="020B0604020104020204"/>
                <a:cs typeface="Carlito"/>
              </a:rPr>
              <a:t>unsuccessful </a:t>
            </a:r>
            <a:r>
              <a:rPr lang="en-US" sz="2200" spc="-10" dirty="0">
                <a:latin typeface="Abadi" panose="020B0604020104020204"/>
                <a:cs typeface="Carlito"/>
              </a:rPr>
              <a:t>landings </a:t>
            </a:r>
            <a:r>
              <a:rPr lang="en-US" sz="2200" spc="-5" dirty="0">
                <a:latin typeface="Abadi" panose="020B0604020104020204"/>
                <a:cs typeface="Carlito"/>
              </a:rPr>
              <a:t>when the true label </a:t>
            </a:r>
            <a:r>
              <a:rPr lang="en-US" sz="2200" spc="-15" dirty="0">
                <a:latin typeface="Abadi" panose="020B0604020104020204"/>
                <a:cs typeface="Carlito"/>
              </a:rPr>
              <a:t>was </a:t>
            </a:r>
            <a:r>
              <a:rPr lang="en-US" sz="2200" spc="-20" dirty="0">
                <a:latin typeface="Abadi" panose="020B0604020104020204"/>
                <a:cs typeface="Carlito"/>
              </a:rPr>
              <a:t>unsuccessful</a:t>
            </a:r>
            <a:r>
              <a:rPr lang="en-US" sz="2200" spc="140" dirty="0">
                <a:latin typeface="Abadi" panose="020B0604020104020204"/>
                <a:cs typeface="Carlito"/>
              </a:rPr>
              <a:t> </a:t>
            </a:r>
            <a:r>
              <a:rPr lang="en-US" sz="2200" spc="-10" dirty="0">
                <a:latin typeface="Abadi" panose="020B0604020104020204"/>
                <a:cs typeface="Carlito"/>
              </a:rPr>
              <a:t>landing.</a:t>
            </a:r>
            <a:endParaRPr lang="en-US" sz="2200" dirty="0">
              <a:latin typeface="Abadi" panose="020B0604020104020204"/>
              <a:cs typeface="Carlito"/>
            </a:endParaRPr>
          </a:p>
          <a:p>
            <a:pPr marL="12700" marR="5080">
              <a:lnSpc>
                <a:spcPts val="2330"/>
              </a:lnSpc>
              <a:spcBef>
                <a:spcPts val="135"/>
              </a:spcBef>
            </a:pPr>
            <a:r>
              <a:rPr lang="en-US" sz="2200" spc="-5" dirty="0">
                <a:latin typeface="Abadi" panose="020B0604020104020204"/>
                <a:cs typeface="Carlito"/>
              </a:rPr>
              <a:t>The </a:t>
            </a:r>
            <a:r>
              <a:rPr lang="en-US" sz="2200" spc="-15" dirty="0">
                <a:latin typeface="Abadi" panose="020B0604020104020204"/>
                <a:cs typeface="Carlito"/>
              </a:rPr>
              <a:t>models </a:t>
            </a:r>
            <a:r>
              <a:rPr lang="en-US" sz="2200" spc="-20" dirty="0">
                <a:latin typeface="Abadi" panose="020B0604020104020204"/>
                <a:cs typeface="Carlito"/>
              </a:rPr>
              <a:t>predicted </a:t>
            </a:r>
            <a:r>
              <a:rPr lang="en-US" sz="2200" spc="-5" dirty="0">
                <a:latin typeface="Abadi" panose="020B0604020104020204"/>
                <a:cs typeface="Carlito"/>
              </a:rPr>
              <a:t>3 </a:t>
            </a:r>
            <a:r>
              <a:rPr lang="en-US" sz="2200" spc="-20" dirty="0">
                <a:latin typeface="Abadi" panose="020B0604020104020204"/>
                <a:cs typeface="Carlito"/>
              </a:rPr>
              <a:t>successful </a:t>
            </a:r>
            <a:r>
              <a:rPr lang="en-US" sz="2200" spc="-10" dirty="0">
                <a:latin typeface="Abadi" panose="020B0604020104020204"/>
                <a:cs typeface="Carlito"/>
              </a:rPr>
              <a:t>landings </a:t>
            </a:r>
            <a:r>
              <a:rPr lang="en-US" sz="2200" spc="-5" dirty="0">
                <a:latin typeface="Abadi" panose="020B0604020104020204"/>
                <a:cs typeface="Carlito"/>
              </a:rPr>
              <a:t>when the true label </a:t>
            </a:r>
            <a:r>
              <a:rPr lang="en-US" sz="2200" spc="-20" dirty="0">
                <a:latin typeface="Abadi" panose="020B0604020104020204"/>
                <a:cs typeface="Carlito"/>
              </a:rPr>
              <a:t>was unsuccessful </a:t>
            </a:r>
            <a:r>
              <a:rPr lang="en-US" sz="2200" spc="-10" dirty="0">
                <a:latin typeface="Abadi" panose="020B0604020104020204"/>
                <a:cs typeface="Carlito"/>
              </a:rPr>
              <a:t>landings </a:t>
            </a:r>
            <a:r>
              <a:rPr lang="en-US" sz="2200" spc="-20" dirty="0">
                <a:latin typeface="Abadi" panose="020B0604020104020204"/>
                <a:cs typeface="Carlito"/>
              </a:rPr>
              <a:t>(false positives).  </a:t>
            </a:r>
            <a:r>
              <a:rPr lang="en-US" sz="2200" spc="-15" dirty="0">
                <a:latin typeface="Abadi" panose="020B0604020104020204"/>
                <a:cs typeface="Carlito"/>
              </a:rPr>
              <a:t>Our </a:t>
            </a:r>
            <a:r>
              <a:rPr lang="en-US" sz="2200" spc="-5" dirty="0">
                <a:latin typeface="Abadi" panose="020B0604020104020204"/>
                <a:cs typeface="Carlito"/>
              </a:rPr>
              <a:t>models </a:t>
            </a:r>
            <a:r>
              <a:rPr lang="en-US" sz="2200" spc="-20" dirty="0">
                <a:latin typeface="Abadi" panose="020B0604020104020204"/>
                <a:cs typeface="Carlito"/>
              </a:rPr>
              <a:t>over predict successful</a:t>
            </a:r>
            <a:r>
              <a:rPr lang="en-US" sz="2200" spc="130" dirty="0">
                <a:latin typeface="Abadi" panose="020B0604020104020204"/>
                <a:cs typeface="Carlito"/>
              </a:rPr>
              <a:t> </a:t>
            </a:r>
            <a:r>
              <a:rPr lang="en-US" sz="2200" spc="-10" dirty="0">
                <a:latin typeface="Abadi" panose="020B0604020104020204"/>
                <a:cs typeface="Carlito"/>
              </a:rPr>
              <a:t>landings.</a:t>
            </a:r>
            <a:endParaRPr lang="en-US" sz="2200" dirty="0">
              <a:latin typeface="Abadi" panose="020B0604020104020204"/>
              <a:cs typeface="Carl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70011" y="1466850"/>
            <a:ext cx="10687961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Our objective is to build a machine learning model for </a:t>
            </a:r>
            <a:r>
              <a:rPr lang="en-US" sz="2200" dirty="0" smtClean="0"/>
              <a:t>Space Y</a:t>
            </a:r>
            <a:r>
              <a:rPr lang="en-US" sz="2200" dirty="0"/>
              <a:t>, aimed at competing with SpaceX. The primary aim of this model is to forecast the successful landing of Stage 1 rockets, potentially saving around $100 million USD per </a:t>
            </a:r>
            <a:r>
              <a:rPr lang="en-US" sz="2200" dirty="0" smtClean="0"/>
              <a:t>launch.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To </a:t>
            </a:r>
            <a:r>
              <a:rPr lang="en-US" sz="2200" dirty="0"/>
              <a:t>achieve this, we gathered data from both a public SpaceX API and by scraping information from SpaceX's Wikipedia page. This data was then structured with appropriate labels and stored in a DB2 SQL database. Subsequently, we developed a visualization dashboard for insightful </a:t>
            </a:r>
            <a:r>
              <a:rPr lang="en-US" sz="2200" dirty="0" smtClean="0"/>
              <a:t>analysis.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After </a:t>
            </a:r>
            <a:r>
              <a:rPr lang="en-US" sz="2200" dirty="0"/>
              <a:t>rigorous training and testing, our machine learning model achieved an accuracy of 83%. </a:t>
            </a:r>
            <a:r>
              <a:rPr lang="en-US" sz="2200" dirty="0" smtClean="0"/>
              <a:t>Elon </a:t>
            </a:r>
            <a:r>
              <a:rPr lang="en-US" sz="2200" dirty="0"/>
              <a:t>Mask, representing </a:t>
            </a:r>
            <a:r>
              <a:rPr lang="en-US" sz="2200" dirty="0" smtClean="0"/>
              <a:t>Space Y</a:t>
            </a:r>
            <a:r>
              <a:rPr lang="en-US" sz="2200" dirty="0"/>
              <a:t>, can leverage this model to reliably predict whether a launch will result in a successful Stage 1 landing before its actual launch. This prediction aids in strategic decision-making regarding the launch's </a:t>
            </a:r>
            <a:r>
              <a:rPr lang="en-US" sz="2200" dirty="0" smtClean="0"/>
              <a:t>viability.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/>
              <a:t>Furthermore</a:t>
            </a:r>
            <a:r>
              <a:rPr lang="en-US" sz="2200" dirty="0"/>
              <a:t>, we recommend augmenting our dataset with additional data points to enhance the robustness of the machine learning model and further improve its predictive accuracy.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github.com/Mayur-Bk/capstone-data-science-project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 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tabLst>
                <a:tab pos="697865" algn="l"/>
                <a:tab pos="699135" algn="l"/>
              </a:tabLst>
            </a:pPr>
            <a:r>
              <a:rPr lang="en-US" sz="80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Combined </a:t>
            </a:r>
            <a:r>
              <a:rPr lang="en-US" sz="8000" spc="-20" dirty="0">
                <a:solidFill>
                  <a:schemeClr val="tx1"/>
                </a:solidFill>
                <a:latin typeface="Abadi" panose="020B0604020104020204"/>
                <a:cs typeface="Carlito"/>
              </a:rPr>
              <a:t>data from </a:t>
            </a:r>
            <a:r>
              <a:rPr lang="en-US" sz="80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SpaceX public </a:t>
            </a:r>
            <a:r>
              <a:rPr lang="en-US" sz="8000" dirty="0">
                <a:solidFill>
                  <a:schemeClr val="tx1"/>
                </a:solidFill>
                <a:latin typeface="Abadi" panose="020B0604020104020204"/>
                <a:cs typeface="Carlito"/>
              </a:rPr>
              <a:t>API and </a:t>
            </a:r>
            <a:r>
              <a:rPr lang="en-US" sz="80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SpaceX Wikipedia</a:t>
            </a:r>
            <a:r>
              <a:rPr lang="en-US" sz="8000" spc="15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8000" spc="-5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page.</a:t>
            </a:r>
            <a:endParaRPr lang="en-US" sz="8000" dirty="0">
              <a:solidFill>
                <a:schemeClr val="tx1"/>
              </a:solidFill>
              <a:latin typeface="Abadi" panose="020B0604020104020204"/>
              <a:cs typeface="Carlito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wrangling 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tabLst>
                <a:tab pos="697865" algn="l"/>
                <a:tab pos="699135" algn="l"/>
              </a:tabLst>
            </a:pPr>
            <a:r>
              <a:rPr lang="en-US" sz="80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Classifying true landings </a:t>
            </a:r>
            <a:r>
              <a:rPr lang="en-US" sz="8000" dirty="0">
                <a:solidFill>
                  <a:schemeClr val="tx1"/>
                </a:solidFill>
                <a:latin typeface="Abadi" panose="020B0604020104020204"/>
                <a:cs typeface="Carlito"/>
              </a:rPr>
              <a:t>as </a:t>
            </a:r>
            <a:r>
              <a:rPr lang="en-US" sz="80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successful </a:t>
            </a:r>
            <a:r>
              <a:rPr lang="en-US" sz="8000" dirty="0">
                <a:solidFill>
                  <a:schemeClr val="tx1"/>
                </a:solidFill>
                <a:latin typeface="Abadi" panose="020B0604020104020204"/>
                <a:cs typeface="Carlito"/>
              </a:rPr>
              <a:t>and </a:t>
            </a:r>
            <a:r>
              <a:rPr lang="en-US" sz="8000" spc="-10" dirty="0">
                <a:solidFill>
                  <a:schemeClr val="tx1"/>
                </a:solidFill>
                <a:latin typeface="Abadi" panose="020B0604020104020204"/>
                <a:cs typeface="Carlito"/>
              </a:rPr>
              <a:t>unsuccessful</a:t>
            </a:r>
            <a:r>
              <a:rPr lang="en-US" sz="8000" spc="-50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US" sz="8000" spc="-5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otherwise.</a:t>
            </a:r>
            <a:endParaRPr lang="en-US" sz="8000" dirty="0">
              <a:solidFill>
                <a:schemeClr val="tx1"/>
              </a:solidFill>
              <a:latin typeface="Abadi" panose="020B0604020104020204"/>
              <a:cs typeface="Carlito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SQL.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Dash.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models 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698500" lvl="1" indent="-229235">
              <a:lnSpc>
                <a:spcPct val="100000"/>
              </a:lnSpc>
              <a:spcBef>
                <a:spcPts val="325"/>
              </a:spcBef>
              <a:tabLst>
                <a:tab pos="697865" algn="l"/>
                <a:tab pos="699135" algn="l"/>
              </a:tabLst>
            </a:pPr>
            <a:r>
              <a:rPr lang="en-IN" sz="8000" spc="-45" dirty="0">
                <a:solidFill>
                  <a:schemeClr val="tx1"/>
                </a:solidFill>
                <a:latin typeface="Abadi" panose="020B0604020104020204"/>
                <a:cs typeface="Carlito"/>
              </a:rPr>
              <a:t>Tuned </a:t>
            </a:r>
            <a:r>
              <a:rPr lang="en-IN" sz="8000" dirty="0">
                <a:solidFill>
                  <a:schemeClr val="tx1"/>
                </a:solidFill>
                <a:latin typeface="Abadi" panose="020B0604020104020204"/>
                <a:cs typeface="Carlito"/>
              </a:rPr>
              <a:t>models </a:t>
            </a:r>
            <a:r>
              <a:rPr lang="en-IN" sz="8000" spc="-5" dirty="0">
                <a:solidFill>
                  <a:schemeClr val="tx1"/>
                </a:solidFill>
                <a:latin typeface="Abadi" panose="020B0604020104020204"/>
                <a:cs typeface="Carlito"/>
              </a:rPr>
              <a:t>using</a:t>
            </a:r>
            <a:r>
              <a:rPr lang="en-IN" sz="8000" spc="10" dirty="0">
                <a:solidFill>
                  <a:schemeClr val="tx1"/>
                </a:solidFill>
                <a:latin typeface="Abadi" panose="020B0604020104020204"/>
                <a:cs typeface="Carlito"/>
              </a:rPr>
              <a:t> </a:t>
            </a:r>
            <a:r>
              <a:rPr lang="en-IN" sz="8000" spc="-20" dirty="0" smtClean="0">
                <a:solidFill>
                  <a:schemeClr val="tx1"/>
                </a:solidFill>
                <a:latin typeface="Abadi" panose="020B0604020104020204"/>
                <a:cs typeface="Carlito"/>
              </a:rPr>
              <a:t>Grid Search CV.</a:t>
            </a:r>
            <a:endParaRPr lang="en-IN" sz="8000" dirty="0">
              <a:solidFill>
                <a:schemeClr val="tx1"/>
              </a:solidFill>
              <a:latin typeface="Abadi" panose="020B0604020104020204"/>
              <a:cs typeface="Carlito"/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12700" marR="42545">
              <a:lnSpc>
                <a:spcPts val="2210"/>
              </a:lnSpc>
              <a:spcBef>
                <a:spcPts val="335"/>
              </a:spcBef>
            </a:pPr>
            <a:r>
              <a:rPr lang="en-IN" sz="2200" spc="-25" dirty="0">
                <a:latin typeface="Abadi" panose="020B0604020104020204"/>
                <a:cs typeface="Carlito"/>
              </a:rPr>
              <a:t>Data </a:t>
            </a:r>
            <a:r>
              <a:rPr lang="en-IN" sz="2200" spc="-5" dirty="0">
                <a:latin typeface="Abadi" panose="020B0604020104020204"/>
                <a:cs typeface="Carlito"/>
              </a:rPr>
              <a:t>collection </a:t>
            </a:r>
            <a:r>
              <a:rPr lang="en-IN" sz="2200" spc="-20" dirty="0">
                <a:latin typeface="Abadi" panose="020B0604020104020204"/>
                <a:cs typeface="Carlito"/>
              </a:rPr>
              <a:t>process </a:t>
            </a:r>
            <a:r>
              <a:rPr lang="en-IN" sz="2200" spc="-25" dirty="0">
                <a:latin typeface="Abadi" panose="020B0604020104020204"/>
                <a:cs typeface="Carlito"/>
              </a:rPr>
              <a:t>involved </a:t>
            </a:r>
            <a:r>
              <a:rPr lang="en-IN" sz="2200" dirty="0">
                <a:latin typeface="Abadi" panose="020B0604020104020204"/>
                <a:cs typeface="Carlito"/>
              </a:rPr>
              <a:t>a </a:t>
            </a:r>
            <a:r>
              <a:rPr lang="en-IN" sz="2200" spc="-10" dirty="0">
                <a:latin typeface="Abadi" panose="020B0604020104020204"/>
                <a:cs typeface="Carlito"/>
              </a:rPr>
              <a:t>combination </a:t>
            </a:r>
            <a:r>
              <a:rPr lang="en-IN" sz="2200" spc="-5" dirty="0">
                <a:latin typeface="Abadi" panose="020B0604020104020204"/>
                <a:cs typeface="Carlito"/>
              </a:rPr>
              <a:t>of </a:t>
            </a:r>
            <a:r>
              <a:rPr lang="en-IN" sz="2200" dirty="0">
                <a:latin typeface="Abadi" panose="020B0604020104020204"/>
                <a:cs typeface="Carlito"/>
              </a:rPr>
              <a:t>API </a:t>
            </a:r>
            <a:r>
              <a:rPr lang="en-IN" sz="2200" spc="-20" dirty="0">
                <a:latin typeface="Abadi" panose="020B0604020104020204"/>
                <a:cs typeface="Carlito"/>
              </a:rPr>
              <a:t>requests from </a:t>
            </a:r>
            <a:r>
              <a:rPr lang="en-IN" sz="2200" dirty="0">
                <a:latin typeface="Abadi" panose="020B0604020104020204"/>
                <a:cs typeface="Carlito"/>
              </a:rPr>
              <a:t>Space X </a:t>
            </a:r>
            <a:r>
              <a:rPr lang="en-IN" sz="2200" spc="-5" dirty="0">
                <a:latin typeface="Abadi" panose="020B0604020104020204"/>
                <a:cs typeface="Carlito"/>
              </a:rPr>
              <a:t>public </a:t>
            </a:r>
            <a:r>
              <a:rPr lang="en-IN" sz="2200" dirty="0">
                <a:latin typeface="Abadi" panose="020B0604020104020204"/>
                <a:cs typeface="Carlito"/>
              </a:rPr>
              <a:t>API and </a:t>
            </a:r>
            <a:r>
              <a:rPr lang="en-IN" sz="2200" spc="-5" dirty="0">
                <a:latin typeface="Abadi" panose="020B0604020104020204"/>
                <a:cs typeface="Carlito"/>
              </a:rPr>
              <a:t>web  scraping </a:t>
            </a:r>
            <a:r>
              <a:rPr lang="en-IN" sz="2200" spc="-25" dirty="0">
                <a:latin typeface="Abadi" panose="020B0604020104020204"/>
                <a:cs typeface="Carlito"/>
              </a:rPr>
              <a:t>data </a:t>
            </a:r>
            <a:r>
              <a:rPr lang="en-IN" sz="2200" spc="-20" dirty="0">
                <a:latin typeface="Abadi" panose="020B0604020104020204"/>
                <a:cs typeface="Carlito"/>
              </a:rPr>
              <a:t>from </a:t>
            </a:r>
            <a:r>
              <a:rPr lang="en-IN" sz="2200" dirty="0">
                <a:latin typeface="Abadi" panose="020B0604020104020204"/>
                <a:cs typeface="Carlito"/>
              </a:rPr>
              <a:t>a </a:t>
            </a:r>
            <a:r>
              <a:rPr lang="en-IN" sz="2200" spc="-5" dirty="0">
                <a:latin typeface="Abadi" panose="020B0604020104020204"/>
                <a:cs typeface="Carlito"/>
              </a:rPr>
              <a:t>table in </a:t>
            </a:r>
            <a:r>
              <a:rPr lang="en-IN" sz="2200" dirty="0">
                <a:latin typeface="Abadi" panose="020B0604020104020204"/>
                <a:cs typeface="Carlito"/>
              </a:rPr>
              <a:t>Space </a:t>
            </a:r>
            <a:r>
              <a:rPr lang="en-IN" sz="2200" spc="-75" dirty="0">
                <a:latin typeface="Abadi" panose="020B0604020104020204"/>
                <a:cs typeface="Carlito"/>
              </a:rPr>
              <a:t>X’s </a:t>
            </a:r>
            <a:r>
              <a:rPr lang="en-IN" sz="2200" dirty="0">
                <a:latin typeface="Abadi" panose="020B0604020104020204"/>
                <a:cs typeface="Carlito"/>
              </a:rPr>
              <a:t>Wikipedia</a:t>
            </a:r>
            <a:r>
              <a:rPr lang="en-IN" sz="2200" spc="-100" dirty="0">
                <a:latin typeface="Abadi" panose="020B0604020104020204"/>
                <a:cs typeface="Carlito"/>
              </a:rPr>
              <a:t> </a:t>
            </a:r>
            <a:r>
              <a:rPr lang="en-IN" sz="2200" spc="-45" dirty="0">
                <a:latin typeface="Abadi" panose="020B0604020104020204"/>
                <a:cs typeface="Carlito"/>
              </a:rPr>
              <a:t>entry.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12700" marR="356235">
              <a:lnSpc>
                <a:spcPts val="2300"/>
              </a:lnSpc>
              <a:spcBef>
                <a:spcPts val="1115"/>
              </a:spcBef>
            </a:pPr>
            <a:r>
              <a:rPr lang="en-IN" sz="2200" spc="-5" dirty="0">
                <a:latin typeface="Abadi" panose="020B0604020104020204"/>
                <a:cs typeface="Carlito"/>
              </a:rPr>
              <a:t>The </a:t>
            </a:r>
            <a:r>
              <a:rPr lang="en-IN" sz="2200" spc="-20" dirty="0">
                <a:latin typeface="Abadi" panose="020B0604020104020204"/>
                <a:cs typeface="Carlito"/>
              </a:rPr>
              <a:t>next </a:t>
            </a:r>
            <a:r>
              <a:rPr lang="en-IN" sz="2200" spc="-5" dirty="0">
                <a:latin typeface="Abadi" panose="020B0604020104020204"/>
                <a:cs typeface="Carlito"/>
              </a:rPr>
              <a:t>slide will show </a:t>
            </a:r>
            <a:r>
              <a:rPr lang="en-IN" sz="2200" dirty="0">
                <a:latin typeface="Abadi" panose="020B0604020104020204"/>
                <a:cs typeface="Carlito"/>
              </a:rPr>
              <a:t>the </a:t>
            </a:r>
            <a:r>
              <a:rPr lang="en-IN" sz="2200" spc="-5" dirty="0">
                <a:latin typeface="Abadi" panose="020B0604020104020204"/>
                <a:cs typeface="Carlito"/>
              </a:rPr>
              <a:t>flowchart of </a:t>
            </a:r>
            <a:r>
              <a:rPr lang="en-IN" sz="2200" spc="-25" dirty="0">
                <a:latin typeface="Abadi" panose="020B0604020104020204"/>
                <a:cs typeface="Carlito"/>
              </a:rPr>
              <a:t>data </a:t>
            </a:r>
            <a:r>
              <a:rPr lang="en-IN" sz="2200" spc="-5" dirty="0">
                <a:latin typeface="Abadi" panose="020B0604020104020204"/>
                <a:cs typeface="Carlito"/>
              </a:rPr>
              <a:t>collection </a:t>
            </a:r>
            <a:r>
              <a:rPr lang="en-IN" sz="2200" spc="-20" dirty="0">
                <a:latin typeface="Abadi" panose="020B0604020104020204"/>
                <a:cs typeface="Carlito"/>
              </a:rPr>
              <a:t>from </a:t>
            </a:r>
            <a:r>
              <a:rPr lang="en-IN" sz="2200" dirty="0">
                <a:latin typeface="Abadi" panose="020B0604020104020204"/>
                <a:cs typeface="Carlito"/>
              </a:rPr>
              <a:t>API and the </a:t>
            </a:r>
            <a:r>
              <a:rPr lang="en-IN" sz="2200" spc="-5" dirty="0">
                <a:latin typeface="Abadi" panose="020B0604020104020204"/>
                <a:cs typeface="Carlito"/>
              </a:rPr>
              <a:t>one </a:t>
            </a:r>
            <a:r>
              <a:rPr lang="en-IN" sz="2200" spc="-20" dirty="0">
                <a:latin typeface="Abadi" panose="020B0604020104020204"/>
                <a:cs typeface="Carlito"/>
              </a:rPr>
              <a:t>after </a:t>
            </a:r>
            <a:r>
              <a:rPr lang="en-IN" sz="2200" spc="-5" dirty="0">
                <a:latin typeface="Abadi" panose="020B0604020104020204"/>
                <a:cs typeface="Carlito"/>
              </a:rPr>
              <a:t>will show  </a:t>
            </a:r>
            <a:r>
              <a:rPr lang="en-IN" sz="2200" dirty="0">
                <a:latin typeface="Abadi" panose="020B0604020104020204"/>
                <a:cs typeface="Carlito"/>
              </a:rPr>
              <a:t>the </a:t>
            </a:r>
            <a:r>
              <a:rPr lang="en-IN" sz="2200" spc="-5" dirty="0">
                <a:latin typeface="Abadi" panose="020B0604020104020204"/>
                <a:cs typeface="Carlito"/>
              </a:rPr>
              <a:t>flowchart of </a:t>
            </a:r>
            <a:r>
              <a:rPr lang="en-IN" sz="2200" spc="-25" dirty="0">
                <a:latin typeface="Abadi" panose="020B0604020104020204"/>
                <a:cs typeface="Carlito"/>
              </a:rPr>
              <a:t>data </a:t>
            </a:r>
            <a:r>
              <a:rPr lang="en-IN" sz="2200" spc="-5" dirty="0">
                <a:latin typeface="Abadi" panose="020B0604020104020204"/>
                <a:cs typeface="Carlito"/>
              </a:rPr>
              <a:t>collection </a:t>
            </a:r>
            <a:r>
              <a:rPr lang="en-IN" sz="2200" spc="-20" dirty="0">
                <a:latin typeface="Abadi" panose="020B0604020104020204"/>
                <a:cs typeface="Carlito"/>
              </a:rPr>
              <a:t>from</a:t>
            </a:r>
            <a:r>
              <a:rPr lang="en-IN" sz="2200" spc="-110" dirty="0">
                <a:latin typeface="Abadi" panose="020B0604020104020204"/>
                <a:cs typeface="Carlito"/>
              </a:rPr>
              <a:t> </a:t>
            </a:r>
            <a:r>
              <a:rPr lang="en-IN" sz="2200" spc="-10" dirty="0" smtClean="0">
                <a:latin typeface="Abadi" panose="020B0604020104020204"/>
                <a:cs typeface="Carlito"/>
              </a:rPr>
              <a:t>web scraping</a:t>
            </a:r>
            <a:r>
              <a:rPr lang="en-IN" sz="2200" spc="-10" dirty="0">
                <a:latin typeface="Abadi" panose="020B0604020104020204"/>
                <a:cs typeface="Carlito"/>
              </a:rPr>
              <a:t>.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lang="en-IN" sz="2200" u="heavy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Space X API </a:t>
            </a:r>
            <a:r>
              <a:rPr lang="en-IN" sz="2200" u="heavy" spc="-25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Data</a:t>
            </a:r>
            <a:r>
              <a:rPr lang="en-IN" sz="2200" u="heavy" spc="-95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 </a:t>
            </a:r>
            <a:r>
              <a:rPr lang="en-IN" sz="2200" u="heavy" spc="-5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Columns: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lang="en-IN" sz="2200" spc="-30" dirty="0" smtClean="0">
                <a:latin typeface="Abadi" panose="020B0604020104020204"/>
                <a:cs typeface="Carlito"/>
              </a:rPr>
              <a:t>Flight Number, </a:t>
            </a:r>
            <a:r>
              <a:rPr lang="en-IN" sz="2200" spc="-20" dirty="0">
                <a:latin typeface="Abadi" panose="020B0604020104020204"/>
                <a:cs typeface="Carlito"/>
              </a:rPr>
              <a:t>Date, </a:t>
            </a:r>
            <a:r>
              <a:rPr lang="en-IN" sz="2200" spc="-25" dirty="0" smtClean="0">
                <a:latin typeface="Abadi" panose="020B0604020104020204"/>
                <a:cs typeface="Carlito"/>
              </a:rPr>
              <a:t>Booster Version, </a:t>
            </a:r>
            <a:r>
              <a:rPr lang="en-IN" sz="2200" spc="-20" dirty="0" smtClean="0">
                <a:latin typeface="Abadi" panose="020B0604020104020204"/>
                <a:cs typeface="Carlito"/>
              </a:rPr>
              <a:t>Payload Mass, </a:t>
            </a:r>
            <a:r>
              <a:rPr lang="en-IN" sz="2200" spc="-5" dirty="0">
                <a:latin typeface="Abadi" panose="020B0604020104020204"/>
                <a:cs typeface="Carlito"/>
              </a:rPr>
              <a:t>Orbit, </a:t>
            </a:r>
            <a:r>
              <a:rPr lang="en-IN" sz="2200" spc="-5" dirty="0" smtClean="0">
                <a:latin typeface="Abadi" panose="020B0604020104020204"/>
                <a:cs typeface="Carlito"/>
              </a:rPr>
              <a:t>Launch Site, </a:t>
            </a:r>
            <a:r>
              <a:rPr lang="en-IN" sz="2200" spc="-15" dirty="0">
                <a:latin typeface="Abadi" panose="020B0604020104020204"/>
                <a:cs typeface="Carlito"/>
              </a:rPr>
              <a:t>Outcome, </a:t>
            </a:r>
            <a:r>
              <a:rPr lang="en-IN" sz="2200" spc="-5" dirty="0">
                <a:latin typeface="Abadi" panose="020B0604020104020204"/>
                <a:cs typeface="Carlito"/>
              </a:rPr>
              <a:t>Flights,</a:t>
            </a:r>
            <a:r>
              <a:rPr lang="en-IN" sz="2200" spc="55" dirty="0">
                <a:latin typeface="Abadi" panose="020B0604020104020204"/>
                <a:cs typeface="Carlito"/>
              </a:rPr>
              <a:t> </a:t>
            </a:r>
            <a:r>
              <a:rPr lang="en-IN" sz="2200" dirty="0" smtClean="0">
                <a:latin typeface="Abadi" panose="020B0604020104020204"/>
                <a:cs typeface="Carlito"/>
              </a:rPr>
              <a:t>Grid Fins,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IN" sz="2200" spc="-5" dirty="0">
                <a:latin typeface="Abadi" panose="020B0604020104020204"/>
                <a:cs typeface="Carlito"/>
              </a:rPr>
              <a:t>Reused, Legs, </a:t>
            </a:r>
            <a:r>
              <a:rPr lang="en-IN" sz="2200" spc="-10" dirty="0" smtClean="0">
                <a:latin typeface="Abadi" panose="020B0604020104020204"/>
                <a:cs typeface="Carlito"/>
              </a:rPr>
              <a:t>Landing Pad, </a:t>
            </a:r>
            <a:r>
              <a:rPr lang="en-IN" sz="2200" dirty="0">
                <a:latin typeface="Abadi" panose="020B0604020104020204"/>
                <a:cs typeface="Carlito"/>
              </a:rPr>
              <a:t>Block, </a:t>
            </a:r>
            <a:r>
              <a:rPr lang="en-IN" sz="2200" spc="-10" dirty="0" smtClean="0">
                <a:latin typeface="Abadi" panose="020B0604020104020204"/>
                <a:cs typeface="Carlito"/>
              </a:rPr>
              <a:t>Reused Count, </a:t>
            </a:r>
            <a:r>
              <a:rPr lang="en-IN" sz="2200" spc="-5" dirty="0">
                <a:latin typeface="Abadi" panose="020B0604020104020204"/>
                <a:cs typeface="Carlito"/>
              </a:rPr>
              <a:t>Serial, Longitude,</a:t>
            </a:r>
            <a:r>
              <a:rPr lang="en-IN" sz="2200" spc="-229" dirty="0">
                <a:latin typeface="Abadi" panose="020B0604020104020204"/>
                <a:cs typeface="Carlito"/>
              </a:rPr>
              <a:t> </a:t>
            </a:r>
            <a:r>
              <a:rPr lang="en-IN" sz="2200" spc="-5" dirty="0">
                <a:latin typeface="Abadi" panose="020B0604020104020204"/>
                <a:cs typeface="Carlito"/>
              </a:rPr>
              <a:t>Latitude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05"/>
              </a:spcBef>
            </a:pPr>
            <a:r>
              <a:rPr lang="en-IN" sz="2200" u="heavy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Wikipedia </a:t>
            </a:r>
            <a:r>
              <a:rPr lang="en-IN" sz="2200" u="heavy" spc="-25" dirty="0" smtClean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Web scrape </a:t>
            </a:r>
            <a:r>
              <a:rPr lang="en-IN" sz="2200" u="heavy" spc="-25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Data</a:t>
            </a:r>
            <a:r>
              <a:rPr lang="en-IN" sz="2200" u="heavy" spc="-125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 </a:t>
            </a:r>
            <a:r>
              <a:rPr lang="en-IN" sz="2200" u="heavy" spc="-5" dirty="0">
                <a:uFill>
                  <a:solidFill>
                    <a:srgbClr val="404040"/>
                  </a:solidFill>
                </a:uFill>
                <a:latin typeface="Abadi" panose="020B0604020104020204"/>
                <a:cs typeface="Carlito"/>
              </a:rPr>
              <a:t>Columns: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12700" marR="837565">
              <a:lnSpc>
                <a:spcPts val="2200"/>
              </a:lnSpc>
              <a:spcBef>
                <a:spcPts val="1440"/>
              </a:spcBef>
            </a:pPr>
            <a:r>
              <a:rPr lang="en-IN" sz="2200" spc="-15" dirty="0">
                <a:latin typeface="Abadi" panose="020B0604020104020204"/>
                <a:cs typeface="Carlito"/>
              </a:rPr>
              <a:t>Flight </a:t>
            </a:r>
            <a:r>
              <a:rPr lang="en-IN" sz="2200" dirty="0">
                <a:latin typeface="Abadi" panose="020B0604020104020204"/>
                <a:cs typeface="Carlito"/>
              </a:rPr>
              <a:t>No., </a:t>
            </a:r>
            <a:r>
              <a:rPr lang="en-IN" sz="2200" spc="-5" dirty="0">
                <a:latin typeface="Abadi" panose="020B0604020104020204"/>
                <a:cs typeface="Carlito"/>
              </a:rPr>
              <a:t>Launch </a:t>
            </a:r>
            <a:r>
              <a:rPr lang="en-IN" sz="2200" spc="-20" dirty="0">
                <a:latin typeface="Abadi" panose="020B0604020104020204"/>
                <a:cs typeface="Carlito"/>
              </a:rPr>
              <a:t>site, </a:t>
            </a:r>
            <a:r>
              <a:rPr lang="en-IN" sz="2200" spc="-25" dirty="0">
                <a:latin typeface="Abadi" panose="020B0604020104020204"/>
                <a:cs typeface="Carlito"/>
              </a:rPr>
              <a:t>Payload, </a:t>
            </a:r>
            <a:r>
              <a:rPr lang="en-IN" sz="2200" spc="-20" dirty="0" smtClean="0">
                <a:latin typeface="Abadi" panose="020B0604020104020204"/>
                <a:cs typeface="Carlito"/>
              </a:rPr>
              <a:t>Payload Mass, </a:t>
            </a:r>
            <a:r>
              <a:rPr lang="en-IN" sz="2200" spc="-5" dirty="0">
                <a:latin typeface="Abadi" panose="020B0604020104020204"/>
                <a:cs typeface="Carlito"/>
              </a:rPr>
              <a:t>Orbit, </a:t>
            </a:r>
            <a:r>
              <a:rPr lang="en-IN" sz="2200" spc="-60" dirty="0">
                <a:latin typeface="Abadi" panose="020B0604020104020204"/>
                <a:cs typeface="Carlito"/>
              </a:rPr>
              <a:t>Customer, </a:t>
            </a:r>
            <a:r>
              <a:rPr lang="en-IN" sz="2200" spc="-5" dirty="0">
                <a:latin typeface="Abadi" panose="020B0604020104020204"/>
                <a:cs typeface="Carlito"/>
              </a:rPr>
              <a:t>Launch </a:t>
            </a:r>
            <a:r>
              <a:rPr lang="en-IN" sz="2200" spc="-15" dirty="0">
                <a:latin typeface="Abadi" panose="020B0604020104020204"/>
                <a:cs typeface="Carlito"/>
              </a:rPr>
              <a:t>outcome, </a:t>
            </a:r>
            <a:r>
              <a:rPr lang="en-IN" sz="2200" spc="-45" dirty="0">
                <a:latin typeface="Abadi" panose="020B0604020104020204"/>
                <a:cs typeface="Carlito"/>
              </a:rPr>
              <a:t>Version  </a:t>
            </a:r>
            <a:r>
              <a:rPr lang="en-IN" sz="2200" spc="-60" dirty="0">
                <a:latin typeface="Abadi" panose="020B0604020104020204"/>
                <a:cs typeface="Carlito"/>
              </a:rPr>
              <a:t>Booster, </a:t>
            </a:r>
            <a:r>
              <a:rPr lang="en-IN" sz="2200" spc="-20" dirty="0">
                <a:latin typeface="Abadi" panose="020B0604020104020204"/>
                <a:cs typeface="Carlito"/>
              </a:rPr>
              <a:t>Booster </a:t>
            </a:r>
            <a:r>
              <a:rPr lang="en-IN" sz="2200" dirty="0">
                <a:latin typeface="Abadi" panose="020B0604020104020204"/>
                <a:cs typeface="Carlito"/>
              </a:rPr>
              <a:t>landing, </a:t>
            </a:r>
            <a:r>
              <a:rPr lang="en-IN" sz="2200" spc="-20" dirty="0">
                <a:latin typeface="Abadi" panose="020B0604020104020204"/>
                <a:cs typeface="Carlito"/>
              </a:rPr>
              <a:t>Date,</a:t>
            </a:r>
            <a:r>
              <a:rPr lang="en-IN" sz="2200" spc="40" dirty="0">
                <a:latin typeface="Abadi" panose="020B0604020104020204"/>
                <a:cs typeface="Carlito"/>
              </a:rPr>
              <a:t> </a:t>
            </a:r>
            <a:r>
              <a:rPr lang="en-IN" sz="2200" spc="-5" dirty="0" smtClean="0">
                <a:latin typeface="Abadi" panose="020B0604020104020204"/>
                <a:cs typeface="Carlito"/>
              </a:rPr>
              <a:t>Time.</a:t>
            </a:r>
            <a:endParaRPr lang="en-IN" sz="2200" dirty="0">
              <a:latin typeface="Abadi" panose="020B0604020104020204"/>
              <a:cs typeface="Carlito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101" name="object 6"/>
          <p:cNvSpPr/>
          <p:nvPr/>
        </p:nvSpPr>
        <p:spPr>
          <a:xfrm>
            <a:off x="2891028" y="2382773"/>
            <a:ext cx="237744" cy="13898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2" name="object 7"/>
          <p:cNvGrpSpPr/>
          <p:nvPr/>
        </p:nvGrpSpPr>
        <p:grpSpPr>
          <a:xfrm>
            <a:off x="2610611" y="2106930"/>
            <a:ext cx="1851660" cy="1607820"/>
            <a:chOff x="4782311" y="1478280"/>
            <a:chExt cx="1851660" cy="1607820"/>
          </a:xfrm>
          <a:solidFill>
            <a:srgbClr val="C00000"/>
          </a:solidFill>
        </p:grpSpPr>
        <p:sp>
          <p:nvSpPr>
            <p:cNvPr id="103" name="object 8"/>
            <p:cNvSpPr/>
            <p:nvPr/>
          </p:nvSpPr>
          <p:spPr>
            <a:xfrm>
              <a:off x="5084063" y="1766316"/>
              <a:ext cx="158496" cy="131978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" name="object 9"/>
            <p:cNvSpPr/>
            <p:nvPr/>
          </p:nvSpPr>
          <p:spPr>
            <a:xfrm>
              <a:off x="4782311" y="1478280"/>
              <a:ext cx="1851660" cy="11430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5" name="object 10"/>
            <p:cNvSpPr/>
            <p:nvPr/>
          </p:nvSpPr>
          <p:spPr>
            <a:xfrm>
              <a:off x="4888991" y="1719072"/>
              <a:ext cx="1677923" cy="69646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6" name="object 11"/>
            <p:cNvSpPr/>
            <p:nvPr/>
          </p:nvSpPr>
          <p:spPr>
            <a:xfrm>
              <a:off x="4803647" y="1499616"/>
              <a:ext cx="1772411" cy="106375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7" name="object 12"/>
          <p:cNvSpPr txBox="1"/>
          <p:nvPr/>
        </p:nvSpPr>
        <p:spPr>
          <a:xfrm>
            <a:off x="2677658" y="2444221"/>
            <a:ext cx="1731387" cy="446917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479425" marR="5080" indent="-466725">
              <a:lnSpc>
                <a:spcPts val="1639"/>
              </a:lnSpc>
              <a:spcBef>
                <a:spcPts val="285"/>
              </a:spcBef>
            </a:pP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Request </a:t>
            </a: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(Space</a:t>
            </a:r>
            <a:r>
              <a:rPr sz="1500" spc="-2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X  APIs)</a:t>
            </a:r>
            <a:endParaRPr sz="1500" dirty="0">
              <a:latin typeface="Carlito"/>
              <a:cs typeface="Carlito"/>
            </a:endParaRPr>
          </a:p>
        </p:txBody>
      </p:sp>
      <p:grpSp>
        <p:nvGrpSpPr>
          <p:cNvPr id="108" name="object 13"/>
          <p:cNvGrpSpPr/>
          <p:nvPr/>
        </p:nvGrpSpPr>
        <p:grpSpPr>
          <a:xfrm>
            <a:off x="2610611" y="3435857"/>
            <a:ext cx="1851660" cy="1666239"/>
            <a:chOff x="4782311" y="2807207"/>
            <a:chExt cx="1851660" cy="1666239"/>
          </a:xfrm>
          <a:solidFill>
            <a:srgbClr val="C00000"/>
          </a:solidFill>
        </p:grpSpPr>
        <p:sp>
          <p:nvSpPr>
            <p:cNvPr id="109" name="object 14"/>
            <p:cNvSpPr/>
            <p:nvPr/>
          </p:nvSpPr>
          <p:spPr>
            <a:xfrm>
              <a:off x="5062727" y="3073907"/>
              <a:ext cx="237744" cy="139903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0" name="object 15"/>
            <p:cNvSpPr/>
            <p:nvPr/>
          </p:nvSpPr>
          <p:spPr>
            <a:xfrm>
              <a:off x="5084063" y="3095243"/>
              <a:ext cx="158496" cy="131978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1" name="object 16"/>
            <p:cNvSpPr/>
            <p:nvPr/>
          </p:nvSpPr>
          <p:spPr>
            <a:xfrm>
              <a:off x="4782311" y="2807207"/>
              <a:ext cx="1851660" cy="11430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2" name="object 17"/>
            <p:cNvSpPr/>
            <p:nvPr/>
          </p:nvSpPr>
          <p:spPr>
            <a:xfrm>
              <a:off x="4888991" y="2839211"/>
              <a:ext cx="1677923" cy="111556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3" name="object 18"/>
            <p:cNvSpPr/>
            <p:nvPr/>
          </p:nvSpPr>
          <p:spPr>
            <a:xfrm>
              <a:off x="4803647" y="2828543"/>
              <a:ext cx="1772411" cy="106375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4" name="object 19"/>
          <p:cNvSpPr txBox="1"/>
          <p:nvPr/>
        </p:nvSpPr>
        <p:spPr>
          <a:xfrm>
            <a:off x="2631947" y="3515233"/>
            <a:ext cx="1784603" cy="881523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2700" marR="5080" indent="4445" algn="ctr">
              <a:lnSpc>
                <a:spcPct val="91600"/>
              </a:lnSpc>
              <a:spcBef>
                <a:spcPts val="250"/>
              </a:spcBef>
            </a:pPr>
            <a:r>
              <a:rPr sz="1500" dirty="0" smtClean="0">
                <a:solidFill>
                  <a:srgbClr val="FFFFFF"/>
                </a:solidFill>
                <a:latin typeface="Carlito"/>
                <a:cs typeface="Carlito"/>
              </a:rPr>
              <a:t>JSON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file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+  </a:t>
            </a: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Lists(Launch</a:t>
            </a:r>
            <a:r>
              <a:rPr sz="1500" spc="-12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Site, 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Booster </a:t>
            </a:r>
            <a:r>
              <a:rPr sz="1500" spc="-25" dirty="0">
                <a:solidFill>
                  <a:srgbClr val="FFFFFF"/>
                </a:solidFill>
                <a:latin typeface="Carlito"/>
                <a:cs typeface="Carlito"/>
              </a:rPr>
              <a:t>Version,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Payload</a:t>
            </a:r>
            <a:r>
              <a:rPr sz="1500" spc="-7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15" dirty="0">
                <a:solidFill>
                  <a:srgbClr val="FFFFFF"/>
                </a:solidFill>
                <a:latin typeface="Carlito"/>
                <a:cs typeface="Carlito"/>
              </a:rPr>
              <a:t>Data)</a:t>
            </a:r>
            <a:endParaRPr sz="1500" dirty="0">
              <a:latin typeface="Carlito"/>
              <a:cs typeface="Carlito"/>
            </a:endParaRPr>
          </a:p>
        </p:txBody>
      </p:sp>
      <p:grpSp>
        <p:nvGrpSpPr>
          <p:cNvPr id="115" name="object 20"/>
          <p:cNvGrpSpPr/>
          <p:nvPr/>
        </p:nvGrpSpPr>
        <p:grpSpPr>
          <a:xfrm>
            <a:off x="2610611" y="4766309"/>
            <a:ext cx="2790825" cy="1141730"/>
            <a:chOff x="4782311" y="4137659"/>
            <a:chExt cx="2790825" cy="1141730"/>
          </a:xfrm>
          <a:solidFill>
            <a:srgbClr val="C00000"/>
          </a:solidFill>
        </p:grpSpPr>
        <p:sp>
          <p:nvSpPr>
            <p:cNvPr id="116" name="object 21"/>
            <p:cNvSpPr/>
            <p:nvPr/>
          </p:nvSpPr>
          <p:spPr>
            <a:xfrm>
              <a:off x="5146547" y="4319015"/>
              <a:ext cx="2426207" cy="23926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7" name="object 22"/>
            <p:cNvSpPr/>
            <p:nvPr/>
          </p:nvSpPr>
          <p:spPr>
            <a:xfrm>
              <a:off x="5167883" y="4340351"/>
              <a:ext cx="2346960" cy="160019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8" name="object 23"/>
            <p:cNvSpPr/>
            <p:nvPr/>
          </p:nvSpPr>
          <p:spPr>
            <a:xfrm>
              <a:off x="4782311" y="4137659"/>
              <a:ext cx="1851660" cy="114147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9" name="object 24"/>
            <p:cNvSpPr/>
            <p:nvPr/>
          </p:nvSpPr>
          <p:spPr>
            <a:xfrm>
              <a:off x="4850891" y="4273295"/>
              <a:ext cx="1755648" cy="90525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0" name="object 25"/>
            <p:cNvSpPr/>
            <p:nvPr/>
          </p:nvSpPr>
          <p:spPr>
            <a:xfrm>
              <a:off x="4803647" y="4158995"/>
              <a:ext cx="1772411" cy="106222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1" name="object 26"/>
          <p:cNvSpPr txBox="1"/>
          <p:nvPr/>
        </p:nvSpPr>
        <p:spPr>
          <a:xfrm>
            <a:off x="2806065" y="4949570"/>
            <a:ext cx="1403985" cy="66484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 algn="ctr">
              <a:lnSpc>
                <a:spcPct val="89800"/>
              </a:lnSpc>
              <a:spcBef>
                <a:spcPts val="280"/>
              </a:spcBef>
            </a:pP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Json_normalize</a:t>
            </a:r>
            <a:r>
              <a:rPr sz="1500" spc="-1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25" dirty="0">
                <a:solidFill>
                  <a:srgbClr val="FFFFFF"/>
                </a:solidFill>
                <a:latin typeface="Carlito"/>
                <a:cs typeface="Carlito"/>
              </a:rPr>
              <a:t>to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DataFrame data  from</a:t>
            </a:r>
            <a:r>
              <a:rPr sz="1500" spc="-4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JSON</a:t>
            </a:r>
            <a:endParaRPr sz="1500" dirty="0">
              <a:latin typeface="Carlito"/>
              <a:cs typeface="Carlito"/>
            </a:endParaRPr>
          </a:p>
        </p:txBody>
      </p:sp>
      <p:grpSp>
        <p:nvGrpSpPr>
          <p:cNvPr id="122" name="object 27"/>
          <p:cNvGrpSpPr/>
          <p:nvPr/>
        </p:nvGrpSpPr>
        <p:grpSpPr>
          <a:xfrm>
            <a:off x="4968240" y="3702557"/>
            <a:ext cx="1859280" cy="2205228"/>
            <a:chOff x="7139940" y="3073907"/>
            <a:chExt cx="1859280" cy="2205228"/>
          </a:xfrm>
          <a:solidFill>
            <a:srgbClr val="C00000"/>
          </a:solidFill>
        </p:grpSpPr>
        <p:sp>
          <p:nvSpPr>
            <p:cNvPr id="123" name="object 28"/>
            <p:cNvSpPr/>
            <p:nvPr/>
          </p:nvSpPr>
          <p:spPr>
            <a:xfrm>
              <a:off x="7418832" y="3073907"/>
              <a:ext cx="239268" cy="139903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4" name="object 29"/>
            <p:cNvSpPr/>
            <p:nvPr/>
          </p:nvSpPr>
          <p:spPr>
            <a:xfrm>
              <a:off x="7440168" y="3095243"/>
              <a:ext cx="160020" cy="131978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5" name="object 30"/>
            <p:cNvSpPr/>
            <p:nvPr/>
          </p:nvSpPr>
          <p:spPr>
            <a:xfrm>
              <a:off x="7139940" y="4137659"/>
              <a:ext cx="1851659" cy="114147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6" name="object 31"/>
            <p:cNvSpPr/>
            <p:nvPr/>
          </p:nvSpPr>
          <p:spPr>
            <a:xfrm>
              <a:off x="7173468" y="4378451"/>
              <a:ext cx="1825752" cy="69494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7" name="object 32"/>
            <p:cNvSpPr/>
            <p:nvPr/>
          </p:nvSpPr>
          <p:spPr>
            <a:xfrm>
              <a:off x="7161276" y="4158995"/>
              <a:ext cx="1772412" cy="106222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8" name="object 33"/>
          <p:cNvSpPr txBox="1"/>
          <p:nvPr/>
        </p:nvSpPr>
        <p:spPr>
          <a:xfrm>
            <a:off x="5129021" y="5113588"/>
            <a:ext cx="1632967" cy="446917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575945" marR="5080" indent="-563880">
              <a:lnSpc>
                <a:spcPts val="1639"/>
              </a:lnSpc>
              <a:spcBef>
                <a:spcPts val="285"/>
              </a:spcBef>
            </a:pPr>
            <a:r>
              <a:rPr sz="1500" dirty="0" smtClean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r>
              <a:rPr lang="en-US" sz="1500" spc="-9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25" dirty="0" smtClean="0">
                <a:solidFill>
                  <a:srgbClr val="FFFFFF"/>
                </a:solidFill>
                <a:latin typeface="Carlito"/>
                <a:cs typeface="Carlito"/>
              </a:rPr>
              <a:t>relevant</a:t>
            </a:r>
            <a:r>
              <a:rPr lang="en-US" sz="1500" spc="-25" dirty="0" smtClean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20" dirty="0" smtClean="0">
                <a:solidFill>
                  <a:srgbClr val="FFFFFF"/>
                </a:solidFill>
                <a:latin typeface="Carlito"/>
                <a:cs typeface="Carlito"/>
              </a:rPr>
              <a:t>data</a:t>
            </a:r>
            <a:endParaRPr sz="1500" dirty="0">
              <a:latin typeface="Carlito"/>
              <a:cs typeface="Carlito"/>
            </a:endParaRPr>
          </a:p>
        </p:txBody>
      </p:sp>
      <p:grpSp>
        <p:nvGrpSpPr>
          <p:cNvPr id="129" name="object 34"/>
          <p:cNvGrpSpPr/>
          <p:nvPr/>
        </p:nvGrpSpPr>
        <p:grpSpPr>
          <a:xfrm>
            <a:off x="4968240" y="2373629"/>
            <a:ext cx="1868805" cy="2205355"/>
            <a:chOff x="7139940" y="1744979"/>
            <a:chExt cx="1868805" cy="2205355"/>
          </a:xfrm>
          <a:solidFill>
            <a:srgbClr val="C00000"/>
          </a:solidFill>
        </p:grpSpPr>
        <p:sp>
          <p:nvSpPr>
            <p:cNvPr id="130" name="object 35"/>
            <p:cNvSpPr/>
            <p:nvPr/>
          </p:nvSpPr>
          <p:spPr>
            <a:xfrm>
              <a:off x="7418832" y="1744979"/>
              <a:ext cx="239268" cy="139903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1" name="object 36"/>
            <p:cNvSpPr/>
            <p:nvPr/>
          </p:nvSpPr>
          <p:spPr>
            <a:xfrm>
              <a:off x="7440168" y="1766315"/>
              <a:ext cx="160020" cy="131978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2" name="object 37"/>
            <p:cNvSpPr/>
            <p:nvPr/>
          </p:nvSpPr>
          <p:spPr>
            <a:xfrm>
              <a:off x="7139940" y="2807207"/>
              <a:ext cx="1851659" cy="11430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3" name="object 38"/>
            <p:cNvSpPr/>
            <p:nvPr/>
          </p:nvSpPr>
          <p:spPr>
            <a:xfrm>
              <a:off x="7164324" y="3047999"/>
              <a:ext cx="1844039" cy="69646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4" name="object 39"/>
            <p:cNvSpPr/>
            <p:nvPr/>
          </p:nvSpPr>
          <p:spPr>
            <a:xfrm>
              <a:off x="7161276" y="2828543"/>
              <a:ext cx="1772412" cy="106375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5" name="object 40"/>
          <p:cNvSpPr txBox="1"/>
          <p:nvPr/>
        </p:nvSpPr>
        <p:spPr>
          <a:xfrm>
            <a:off x="5055108" y="3765610"/>
            <a:ext cx="1706880" cy="446917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332740" marR="5080" indent="-320040">
              <a:lnSpc>
                <a:spcPts val="1639"/>
              </a:lnSpc>
              <a:spcBef>
                <a:spcPts val="285"/>
              </a:spcBef>
            </a:pP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Cast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r>
              <a:rPr sz="1500" spc="-2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15" dirty="0">
                <a:solidFill>
                  <a:srgbClr val="FFFFFF"/>
                </a:solidFill>
                <a:latin typeface="Carlito"/>
                <a:cs typeface="Carlito"/>
              </a:rPr>
              <a:t>to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a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DataFrame</a:t>
            </a:r>
            <a:endParaRPr sz="1500" dirty="0">
              <a:latin typeface="Carlito"/>
              <a:cs typeface="Carlito"/>
            </a:endParaRPr>
          </a:p>
        </p:txBody>
      </p:sp>
      <p:grpSp>
        <p:nvGrpSpPr>
          <p:cNvPr id="136" name="object 41"/>
          <p:cNvGrpSpPr/>
          <p:nvPr/>
        </p:nvGrpSpPr>
        <p:grpSpPr>
          <a:xfrm>
            <a:off x="4968240" y="2106930"/>
            <a:ext cx="2790825" cy="1143000"/>
            <a:chOff x="7139940" y="1478280"/>
            <a:chExt cx="2790825" cy="1143000"/>
          </a:xfrm>
          <a:solidFill>
            <a:srgbClr val="C00000"/>
          </a:solidFill>
        </p:grpSpPr>
        <p:sp>
          <p:nvSpPr>
            <p:cNvPr id="137" name="object 42"/>
            <p:cNvSpPr/>
            <p:nvPr/>
          </p:nvSpPr>
          <p:spPr>
            <a:xfrm>
              <a:off x="7504176" y="1661160"/>
              <a:ext cx="2426207" cy="237744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8" name="object 43"/>
            <p:cNvSpPr/>
            <p:nvPr/>
          </p:nvSpPr>
          <p:spPr>
            <a:xfrm>
              <a:off x="7525512" y="1682496"/>
              <a:ext cx="2346959" cy="15849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9" name="object 44"/>
            <p:cNvSpPr/>
            <p:nvPr/>
          </p:nvSpPr>
          <p:spPr>
            <a:xfrm>
              <a:off x="7139940" y="1478280"/>
              <a:ext cx="1851659" cy="11430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0" name="object 45"/>
            <p:cNvSpPr/>
            <p:nvPr/>
          </p:nvSpPr>
          <p:spPr>
            <a:xfrm>
              <a:off x="7226808" y="1615440"/>
              <a:ext cx="1717548" cy="90373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1" name="object 46"/>
            <p:cNvSpPr/>
            <p:nvPr/>
          </p:nvSpPr>
          <p:spPr>
            <a:xfrm>
              <a:off x="7161276" y="1499616"/>
              <a:ext cx="1772412" cy="106375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2" name="object 47"/>
          <p:cNvSpPr txBox="1">
            <a:spLocks/>
          </p:cNvSpPr>
          <p:nvPr/>
        </p:nvSpPr>
        <p:spPr>
          <a:xfrm>
            <a:off x="4989577" y="2325123"/>
            <a:ext cx="1783079" cy="689932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5080" algn="ctr">
              <a:lnSpc>
                <a:spcPts val="1650"/>
              </a:lnSpc>
              <a:spcBef>
                <a:spcPts val="280"/>
              </a:spcBef>
            </a:pPr>
            <a:r>
              <a:rPr lang="en-US" sz="1500" spc="-5" smtClean="0">
                <a:solidFill>
                  <a:srgbClr val="FFFFFF"/>
                </a:solidFill>
                <a:latin typeface="Carlito"/>
                <a:cs typeface="Carlito"/>
              </a:rPr>
              <a:t>Filter </a:t>
            </a:r>
            <a:r>
              <a:rPr lang="en-US" sz="1500" spc="-10" smtClean="0">
                <a:solidFill>
                  <a:srgbClr val="FFFFFF"/>
                </a:solidFill>
                <a:latin typeface="Carlito"/>
                <a:cs typeface="Carlito"/>
              </a:rPr>
              <a:t>data to</a:t>
            </a:r>
            <a:r>
              <a:rPr lang="en-US" sz="1500" spc="-204" smtClean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lang="en-US" sz="1500" spc="-5" smtClean="0">
                <a:solidFill>
                  <a:srgbClr val="FFFFFF"/>
                </a:solidFill>
                <a:latin typeface="Carlito"/>
                <a:cs typeface="Carlito"/>
              </a:rPr>
              <a:t>only  </a:t>
            </a:r>
            <a:r>
              <a:rPr lang="en-US" sz="1500" smtClean="0">
                <a:solidFill>
                  <a:srgbClr val="FFFFFF"/>
                </a:solidFill>
                <a:latin typeface="Carlito"/>
                <a:cs typeface="Carlito"/>
              </a:rPr>
              <a:t>include </a:t>
            </a:r>
            <a:r>
              <a:rPr lang="en-US" sz="1500" spc="-20" smtClean="0">
                <a:solidFill>
                  <a:srgbClr val="FFFFFF"/>
                </a:solidFill>
                <a:latin typeface="Carlito"/>
                <a:cs typeface="Carlito"/>
              </a:rPr>
              <a:t>Falcon </a:t>
            </a:r>
            <a:r>
              <a:rPr lang="en-US" sz="1500" smtClean="0">
                <a:solidFill>
                  <a:srgbClr val="FFFFFF"/>
                </a:solidFill>
                <a:latin typeface="Carlito"/>
                <a:cs typeface="Carlito"/>
              </a:rPr>
              <a:t>9  launches</a:t>
            </a:r>
            <a:endParaRPr lang="en-US" sz="1500" dirty="0">
              <a:latin typeface="Carlito"/>
              <a:cs typeface="Carlito"/>
            </a:endParaRPr>
          </a:p>
        </p:txBody>
      </p:sp>
      <p:grpSp>
        <p:nvGrpSpPr>
          <p:cNvPr id="143" name="object 48"/>
          <p:cNvGrpSpPr/>
          <p:nvPr/>
        </p:nvGrpSpPr>
        <p:grpSpPr>
          <a:xfrm>
            <a:off x="7324343" y="2106930"/>
            <a:ext cx="1894839" cy="1143000"/>
            <a:chOff x="9496043" y="1478280"/>
            <a:chExt cx="1894839" cy="1143000"/>
          </a:xfrm>
          <a:solidFill>
            <a:srgbClr val="C00000"/>
          </a:solidFill>
        </p:grpSpPr>
        <p:sp>
          <p:nvSpPr>
            <p:cNvPr id="144" name="object 49"/>
            <p:cNvSpPr/>
            <p:nvPr/>
          </p:nvSpPr>
          <p:spPr>
            <a:xfrm>
              <a:off x="9496043" y="1478280"/>
              <a:ext cx="1851659" cy="11430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5" name="object 50"/>
            <p:cNvSpPr/>
            <p:nvPr/>
          </p:nvSpPr>
          <p:spPr>
            <a:xfrm>
              <a:off x="9497567" y="1615440"/>
              <a:ext cx="1892807" cy="90373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6" name="object 51"/>
            <p:cNvSpPr/>
            <p:nvPr/>
          </p:nvSpPr>
          <p:spPr>
            <a:xfrm>
              <a:off x="9517379" y="1499616"/>
              <a:ext cx="1772412" cy="106375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7" name="object 52"/>
          <p:cNvSpPr txBox="1"/>
          <p:nvPr/>
        </p:nvSpPr>
        <p:spPr>
          <a:xfrm>
            <a:off x="7340728" y="2244090"/>
            <a:ext cx="1667128" cy="66351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 indent="-1270" algn="ctr">
              <a:lnSpc>
                <a:spcPct val="91000"/>
              </a:lnSpc>
              <a:spcBef>
                <a:spcPts val="260"/>
              </a:spcBef>
            </a:pP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Imputate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missing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PayloadMass</a:t>
            </a:r>
            <a:r>
              <a:rPr sz="1500" spc="-16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values </a:t>
            </a:r>
            <a:r>
              <a:rPr sz="1500" spc="-5" dirty="0" smtClean="0">
                <a:solidFill>
                  <a:srgbClr val="FFFFFF"/>
                </a:solidFill>
                <a:latin typeface="Carlito"/>
                <a:cs typeface="Carlito"/>
              </a:rPr>
              <a:t>with</a:t>
            </a:r>
            <a:r>
              <a:rPr sz="1500" spc="-35" dirty="0" smtClean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mean</a:t>
            </a:r>
            <a:endParaRPr sz="15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827161" y="55770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7" name="object 6"/>
          <p:cNvGrpSpPr/>
          <p:nvPr/>
        </p:nvGrpSpPr>
        <p:grpSpPr>
          <a:xfrm>
            <a:off x="2977896" y="1360931"/>
            <a:ext cx="2621280" cy="2318385"/>
            <a:chOff x="5111496" y="713231"/>
            <a:chExt cx="2621280" cy="2318385"/>
          </a:xfrm>
          <a:solidFill>
            <a:srgbClr val="C00000"/>
          </a:solidFill>
        </p:grpSpPr>
        <p:sp>
          <p:nvSpPr>
            <p:cNvPr id="8" name="object 7"/>
            <p:cNvSpPr/>
            <p:nvPr/>
          </p:nvSpPr>
          <p:spPr>
            <a:xfrm>
              <a:off x="5506212" y="1098804"/>
              <a:ext cx="304800" cy="1932432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8"/>
            <p:cNvSpPr/>
            <p:nvPr/>
          </p:nvSpPr>
          <p:spPr>
            <a:xfrm>
              <a:off x="5527548" y="1110995"/>
              <a:ext cx="225551" cy="186232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9"/>
            <p:cNvSpPr/>
            <p:nvPr/>
          </p:nvSpPr>
          <p:spPr>
            <a:xfrm>
              <a:off x="5111496" y="713231"/>
              <a:ext cx="2580131" cy="158038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0"/>
            <p:cNvSpPr/>
            <p:nvPr/>
          </p:nvSpPr>
          <p:spPr>
            <a:xfrm>
              <a:off x="5134356" y="1037843"/>
              <a:ext cx="2598420" cy="98145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1"/>
            <p:cNvSpPr/>
            <p:nvPr/>
          </p:nvSpPr>
          <p:spPr>
            <a:xfrm>
              <a:off x="5132832" y="734567"/>
              <a:ext cx="2500884" cy="1501139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2"/>
          <p:cNvSpPr txBox="1"/>
          <p:nvPr/>
        </p:nvSpPr>
        <p:spPr>
          <a:xfrm>
            <a:off x="3156204" y="1617502"/>
            <a:ext cx="2179320" cy="9739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ts val="2520"/>
              </a:lnSpc>
              <a:spcBef>
                <a:spcPts val="95"/>
              </a:spcBef>
            </a:pPr>
            <a:r>
              <a:rPr sz="2200" spc="-25" dirty="0">
                <a:solidFill>
                  <a:srgbClr val="FFFFFF"/>
                </a:solidFill>
                <a:latin typeface="Carlito"/>
                <a:cs typeface="Carlito"/>
              </a:rPr>
              <a:t>Request</a:t>
            </a:r>
            <a:r>
              <a:rPr sz="2200" spc="-114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Carlito"/>
                <a:cs typeface="Carlito"/>
              </a:rPr>
              <a:t>Wikipedia</a:t>
            </a:r>
            <a:endParaRPr sz="2200" dirty="0">
              <a:latin typeface="Carlito"/>
              <a:cs typeface="Carlito"/>
            </a:endParaRPr>
          </a:p>
          <a:p>
            <a:pPr marL="13335" algn="ctr">
              <a:lnSpc>
                <a:spcPts val="2520"/>
              </a:lnSpc>
            </a:pPr>
            <a:r>
              <a:rPr sz="2200" spc="-25" dirty="0">
                <a:solidFill>
                  <a:srgbClr val="FFFFFF"/>
                </a:solidFill>
                <a:latin typeface="Carlito"/>
                <a:cs typeface="Carlito"/>
              </a:rPr>
              <a:t>html</a:t>
            </a:r>
            <a:endParaRPr sz="2200" dirty="0">
              <a:latin typeface="Carlito"/>
              <a:cs typeface="Carlito"/>
            </a:endParaRPr>
          </a:p>
        </p:txBody>
      </p:sp>
      <p:grpSp>
        <p:nvGrpSpPr>
          <p:cNvPr id="15" name="object 13"/>
          <p:cNvGrpSpPr/>
          <p:nvPr/>
        </p:nvGrpSpPr>
        <p:grpSpPr>
          <a:xfrm>
            <a:off x="2977896" y="3236976"/>
            <a:ext cx="2580640" cy="2318385"/>
            <a:chOff x="5111496" y="2589276"/>
            <a:chExt cx="2580640" cy="2318385"/>
          </a:xfrm>
          <a:solidFill>
            <a:srgbClr val="C00000"/>
          </a:solidFill>
        </p:grpSpPr>
        <p:sp>
          <p:nvSpPr>
            <p:cNvPr id="16" name="object 14"/>
            <p:cNvSpPr/>
            <p:nvPr/>
          </p:nvSpPr>
          <p:spPr>
            <a:xfrm>
              <a:off x="5506212" y="2965704"/>
              <a:ext cx="304800" cy="194157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5"/>
            <p:cNvSpPr/>
            <p:nvPr/>
          </p:nvSpPr>
          <p:spPr>
            <a:xfrm>
              <a:off x="5527548" y="2987040"/>
              <a:ext cx="225551" cy="186232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6"/>
            <p:cNvSpPr/>
            <p:nvPr/>
          </p:nvSpPr>
          <p:spPr>
            <a:xfrm>
              <a:off x="5111496" y="2589276"/>
              <a:ext cx="2580131" cy="158038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7"/>
            <p:cNvSpPr/>
            <p:nvPr/>
          </p:nvSpPr>
          <p:spPr>
            <a:xfrm>
              <a:off x="5334000" y="2913888"/>
              <a:ext cx="2135124" cy="98145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8"/>
            <p:cNvSpPr/>
            <p:nvPr/>
          </p:nvSpPr>
          <p:spPr>
            <a:xfrm>
              <a:off x="5132832" y="2610612"/>
              <a:ext cx="2500884" cy="1501139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19"/>
          <p:cNvSpPr txBox="1"/>
          <p:nvPr/>
        </p:nvSpPr>
        <p:spPr>
          <a:xfrm>
            <a:off x="3291134" y="3686624"/>
            <a:ext cx="2193037" cy="65338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3025">
              <a:lnSpc>
                <a:spcPts val="2520"/>
              </a:lnSpc>
              <a:spcBef>
                <a:spcPts val="95"/>
              </a:spcBef>
            </a:pPr>
            <a:r>
              <a:rPr sz="2200" spc="-15" dirty="0" smtClean="0">
                <a:solidFill>
                  <a:srgbClr val="FFFFFF"/>
                </a:solidFill>
                <a:latin typeface="Carlito"/>
                <a:cs typeface="Carlito"/>
              </a:rPr>
              <a:t>Beautiful</a:t>
            </a:r>
            <a:r>
              <a:rPr lang="en-US" sz="2200" spc="-15" dirty="0" smtClean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15" dirty="0" smtClean="0">
                <a:solidFill>
                  <a:srgbClr val="FFFFFF"/>
                </a:solidFill>
                <a:latin typeface="Carlito"/>
                <a:cs typeface="Carlito"/>
              </a:rPr>
              <a:t>Soup</a:t>
            </a:r>
            <a:endParaRPr sz="2200" dirty="0">
              <a:latin typeface="Carlito"/>
              <a:cs typeface="Carlito"/>
            </a:endParaRPr>
          </a:p>
          <a:p>
            <a:pPr marL="12700">
              <a:lnSpc>
                <a:spcPts val="2520"/>
              </a:lnSpc>
            </a:pPr>
            <a:r>
              <a:rPr sz="2200" spc="-20" dirty="0">
                <a:solidFill>
                  <a:srgbClr val="FFFFFF"/>
                </a:solidFill>
                <a:latin typeface="Carlito"/>
                <a:cs typeface="Carlito"/>
              </a:rPr>
              <a:t>html5lib</a:t>
            </a:r>
            <a:r>
              <a:rPr sz="2200" spc="-10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35" dirty="0">
                <a:solidFill>
                  <a:srgbClr val="FFFFFF"/>
                </a:solidFill>
                <a:latin typeface="Carlito"/>
                <a:cs typeface="Carlito"/>
              </a:rPr>
              <a:t>Parser</a:t>
            </a:r>
            <a:endParaRPr sz="2200" dirty="0">
              <a:latin typeface="Carlito"/>
              <a:cs typeface="Carlito"/>
            </a:endParaRPr>
          </a:p>
        </p:txBody>
      </p:sp>
      <p:grpSp>
        <p:nvGrpSpPr>
          <p:cNvPr id="22" name="object 20"/>
          <p:cNvGrpSpPr/>
          <p:nvPr/>
        </p:nvGrpSpPr>
        <p:grpSpPr>
          <a:xfrm>
            <a:off x="2977896" y="5113020"/>
            <a:ext cx="3906520" cy="1580515"/>
            <a:chOff x="5111496" y="4465320"/>
            <a:chExt cx="3906520" cy="1580515"/>
          </a:xfrm>
          <a:solidFill>
            <a:srgbClr val="C00000"/>
          </a:solidFill>
        </p:grpSpPr>
        <p:sp>
          <p:nvSpPr>
            <p:cNvPr id="23" name="object 21"/>
            <p:cNvSpPr/>
            <p:nvPr/>
          </p:nvSpPr>
          <p:spPr>
            <a:xfrm>
              <a:off x="5625084" y="4721352"/>
              <a:ext cx="3392423" cy="3048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2"/>
            <p:cNvSpPr/>
            <p:nvPr/>
          </p:nvSpPr>
          <p:spPr>
            <a:xfrm>
              <a:off x="5646420" y="4742688"/>
              <a:ext cx="3313176" cy="22555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3"/>
            <p:cNvSpPr/>
            <p:nvPr/>
          </p:nvSpPr>
          <p:spPr>
            <a:xfrm>
              <a:off x="5111496" y="4465320"/>
              <a:ext cx="2580131" cy="158038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4"/>
            <p:cNvSpPr/>
            <p:nvPr/>
          </p:nvSpPr>
          <p:spPr>
            <a:xfrm>
              <a:off x="5289804" y="4789932"/>
              <a:ext cx="2287524" cy="98145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5"/>
            <p:cNvSpPr/>
            <p:nvPr/>
          </p:nvSpPr>
          <p:spPr>
            <a:xfrm>
              <a:off x="5132832" y="4486656"/>
              <a:ext cx="2500884" cy="150114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6"/>
          <p:cNvSpPr txBox="1"/>
          <p:nvPr/>
        </p:nvSpPr>
        <p:spPr>
          <a:xfrm>
            <a:off x="3226816" y="5539466"/>
            <a:ext cx="2146300" cy="660437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334010" marR="5080" indent="-321945">
              <a:lnSpc>
                <a:spcPts val="2430"/>
              </a:lnSpc>
              <a:spcBef>
                <a:spcPts val="350"/>
              </a:spcBef>
            </a:pPr>
            <a:r>
              <a:rPr sz="2200" spc="-15" dirty="0">
                <a:solidFill>
                  <a:srgbClr val="FFFFFF"/>
                </a:solidFill>
                <a:latin typeface="Carlito"/>
                <a:cs typeface="Carlito"/>
              </a:rPr>
              <a:t>Find </a:t>
            </a:r>
            <a:r>
              <a:rPr sz="2200" spc="-5" dirty="0">
                <a:solidFill>
                  <a:srgbClr val="FFFFFF"/>
                </a:solidFill>
                <a:latin typeface="Carlito"/>
                <a:cs typeface="Carlito"/>
              </a:rPr>
              <a:t>launch</a:t>
            </a:r>
            <a:r>
              <a:rPr sz="2200" spc="-14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40" dirty="0">
                <a:solidFill>
                  <a:srgbClr val="FFFFFF"/>
                </a:solidFill>
                <a:latin typeface="Carlito"/>
                <a:cs typeface="Carlito"/>
              </a:rPr>
              <a:t>info  </a:t>
            </a:r>
            <a:r>
              <a:rPr sz="2200" spc="-25" dirty="0">
                <a:solidFill>
                  <a:srgbClr val="FFFFFF"/>
                </a:solidFill>
                <a:latin typeface="Carlito"/>
                <a:cs typeface="Carlito"/>
              </a:rPr>
              <a:t>html</a:t>
            </a:r>
            <a:r>
              <a:rPr sz="2200" spc="-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20" dirty="0">
                <a:solidFill>
                  <a:srgbClr val="FFFFFF"/>
                </a:solidFill>
                <a:latin typeface="Carlito"/>
                <a:cs typeface="Carlito"/>
              </a:rPr>
              <a:t>table</a:t>
            </a:r>
            <a:endParaRPr sz="2200" dirty="0">
              <a:latin typeface="Carlito"/>
              <a:cs typeface="Carlito"/>
            </a:endParaRPr>
          </a:p>
        </p:txBody>
      </p:sp>
      <p:grpSp>
        <p:nvGrpSpPr>
          <p:cNvPr id="29" name="object 27"/>
          <p:cNvGrpSpPr/>
          <p:nvPr/>
        </p:nvGrpSpPr>
        <p:grpSpPr>
          <a:xfrm>
            <a:off x="6304788" y="3613404"/>
            <a:ext cx="2580640" cy="3080385"/>
            <a:chOff x="8438388" y="2965704"/>
            <a:chExt cx="2580640" cy="3080385"/>
          </a:xfrm>
          <a:solidFill>
            <a:srgbClr val="C00000"/>
          </a:solidFill>
        </p:grpSpPr>
        <p:sp>
          <p:nvSpPr>
            <p:cNvPr id="30" name="object 28"/>
            <p:cNvSpPr/>
            <p:nvPr/>
          </p:nvSpPr>
          <p:spPr>
            <a:xfrm>
              <a:off x="8833104" y="2965704"/>
              <a:ext cx="304800" cy="194157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29"/>
            <p:cNvSpPr/>
            <p:nvPr/>
          </p:nvSpPr>
          <p:spPr>
            <a:xfrm>
              <a:off x="8854440" y="2987040"/>
              <a:ext cx="225551" cy="186232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0"/>
            <p:cNvSpPr/>
            <p:nvPr/>
          </p:nvSpPr>
          <p:spPr>
            <a:xfrm>
              <a:off x="8438388" y="4465320"/>
              <a:ext cx="2580131" cy="158038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1"/>
            <p:cNvSpPr/>
            <p:nvPr/>
          </p:nvSpPr>
          <p:spPr>
            <a:xfrm>
              <a:off x="8546592" y="4943855"/>
              <a:ext cx="2363724" cy="67360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2"/>
            <p:cNvSpPr/>
            <p:nvPr/>
          </p:nvSpPr>
          <p:spPr>
            <a:xfrm>
              <a:off x="8459724" y="4486656"/>
              <a:ext cx="2500883" cy="150114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3"/>
          <p:cNvSpPr txBox="1"/>
          <p:nvPr/>
        </p:nvSpPr>
        <p:spPr>
          <a:xfrm>
            <a:off x="6558279" y="5683650"/>
            <a:ext cx="2135632" cy="35073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spc="-40" dirty="0">
                <a:solidFill>
                  <a:srgbClr val="FFFFFF"/>
                </a:solidFill>
                <a:latin typeface="Carlito"/>
                <a:cs typeface="Carlito"/>
              </a:rPr>
              <a:t>Create</a:t>
            </a:r>
            <a:r>
              <a:rPr sz="2200" spc="-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endParaRPr sz="2200" dirty="0">
              <a:latin typeface="Carlito"/>
              <a:cs typeface="Carlito"/>
            </a:endParaRPr>
          </a:p>
        </p:txBody>
      </p:sp>
      <p:grpSp>
        <p:nvGrpSpPr>
          <p:cNvPr id="36" name="object 34"/>
          <p:cNvGrpSpPr/>
          <p:nvPr/>
        </p:nvGrpSpPr>
        <p:grpSpPr>
          <a:xfrm>
            <a:off x="6304788" y="1737360"/>
            <a:ext cx="2580640" cy="3112135"/>
            <a:chOff x="8438388" y="1089660"/>
            <a:chExt cx="2580640" cy="3112135"/>
          </a:xfrm>
          <a:solidFill>
            <a:srgbClr val="C00000"/>
          </a:solidFill>
        </p:grpSpPr>
        <p:sp>
          <p:nvSpPr>
            <p:cNvPr id="37" name="object 35"/>
            <p:cNvSpPr/>
            <p:nvPr/>
          </p:nvSpPr>
          <p:spPr>
            <a:xfrm>
              <a:off x="8833104" y="1089660"/>
              <a:ext cx="304800" cy="1941576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6"/>
            <p:cNvSpPr/>
            <p:nvPr/>
          </p:nvSpPr>
          <p:spPr>
            <a:xfrm>
              <a:off x="8854440" y="1110996"/>
              <a:ext cx="225551" cy="186232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7"/>
            <p:cNvSpPr/>
            <p:nvPr/>
          </p:nvSpPr>
          <p:spPr>
            <a:xfrm>
              <a:off x="8438388" y="2589276"/>
              <a:ext cx="2580131" cy="158038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38"/>
            <p:cNvSpPr/>
            <p:nvPr/>
          </p:nvSpPr>
          <p:spPr>
            <a:xfrm>
              <a:off x="8659368" y="2606040"/>
              <a:ext cx="2203704" cy="159562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39"/>
            <p:cNvSpPr/>
            <p:nvPr/>
          </p:nvSpPr>
          <p:spPr>
            <a:xfrm>
              <a:off x="8459724" y="2610612"/>
              <a:ext cx="2500883" cy="1501139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2" name="object 40"/>
          <p:cNvSpPr txBox="1"/>
          <p:nvPr/>
        </p:nvSpPr>
        <p:spPr>
          <a:xfrm>
            <a:off x="6370321" y="3326130"/>
            <a:ext cx="2359151" cy="1297686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 marR="5080" algn="ctr">
              <a:lnSpc>
                <a:spcPct val="91600"/>
              </a:lnSpc>
              <a:spcBef>
                <a:spcPts val="315"/>
              </a:spcBef>
            </a:pPr>
            <a:r>
              <a:rPr sz="2200" spc="-45" dirty="0">
                <a:solidFill>
                  <a:srgbClr val="FFFFFF"/>
                </a:solidFill>
                <a:latin typeface="Carlito"/>
                <a:cs typeface="Carlito"/>
              </a:rPr>
              <a:t>Iterate</a:t>
            </a:r>
            <a:r>
              <a:rPr sz="220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20" dirty="0">
                <a:solidFill>
                  <a:srgbClr val="FFFFFF"/>
                </a:solidFill>
                <a:latin typeface="Carlito"/>
                <a:cs typeface="Carlito"/>
              </a:rPr>
              <a:t>through  table </a:t>
            </a:r>
            <a:r>
              <a:rPr sz="2200" spc="-5" dirty="0">
                <a:solidFill>
                  <a:srgbClr val="FFFFFF"/>
                </a:solidFill>
                <a:latin typeface="Carlito"/>
                <a:cs typeface="Carlito"/>
              </a:rPr>
              <a:t>cells </a:t>
            </a:r>
            <a:r>
              <a:rPr sz="2200" spc="-30" dirty="0">
                <a:solidFill>
                  <a:srgbClr val="FFFFFF"/>
                </a:solidFill>
                <a:latin typeface="Carlito"/>
                <a:cs typeface="Carlito"/>
              </a:rPr>
              <a:t>to  extract </a:t>
            </a:r>
            <a:r>
              <a:rPr sz="2200" spc="-35" dirty="0">
                <a:solidFill>
                  <a:srgbClr val="FFFFFF"/>
                </a:solidFill>
                <a:latin typeface="Carlito"/>
                <a:cs typeface="Carlito"/>
              </a:rPr>
              <a:t>data </a:t>
            </a:r>
            <a:r>
              <a:rPr sz="2200" spc="-30" dirty="0">
                <a:solidFill>
                  <a:srgbClr val="FFFFFF"/>
                </a:solidFill>
                <a:latin typeface="Carlito"/>
                <a:cs typeface="Carlito"/>
              </a:rPr>
              <a:t>to  </a:t>
            </a:r>
            <a:r>
              <a:rPr sz="2200" spc="-10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endParaRPr sz="2200" dirty="0">
              <a:latin typeface="Carlito"/>
              <a:cs typeface="Carlito"/>
            </a:endParaRPr>
          </a:p>
        </p:txBody>
      </p:sp>
      <p:grpSp>
        <p:nvGrpSpPr>
          <p:cNvPr id="43" name="object 41"/>
          <p:cNvGrpSpPr/>
          <p:nvPr/>
        </p:nvGrpSpPr>
        <p:grpSpPr>
          <a:xfrm>
            <a:off x="6304788" y="1360931"/>
            <a:ext cx="2580640" cy="1580515"/>
            <a:chOff x="8438388" y="713231"/>
            <a:chExt cx="2580640" cy="1580515"/>
          </a:xfrm>
          <a:solidFill>
            <a:srgbClr val="C00000"/>
          </a:solidFill>
        </p:grpSpPr>
        <p:sp>
          <p:nvSpPr>
            <p:cNvPr id="44" name="object 42"/>
            <p:cNvSpPr/>
            <p:nvPr/>
          </p:nvSpPr>
          <p:spPr>
            <a:xfrm>
              <a:off x="8438388" y="713231"/>
              <a:ext cx="2580131" cy="158038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3"/>
            <p:cNvSpPr/>
            <p:nvPr/>
          </p:nvSpPr>
          <p:spPr>
            <a:xfrm>
              <a:off x="8525256" y="1037843"/>
              <a:ext cx="2468879" cy="98145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4"/>
            <p:cNvSpPr/>
            <p:nvPr/>
          </p:nvSpPr>
          <p:spPr>
            <a:xfrm>
              <a:off x="8459724" y="734567"/>
              <a:ext cx="2500883" cy="1501139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7" name="object 45"/>
          <p:cNvSpPr txBox="1"/>
          <p:nvPr/>
        </p:nvSpPr>
        <p:spPr>
          <a:xfrm>
            <a:off x="6502566" y="1782624"/>
            <a:ext cx="2316480" cy="661719"/>
          </a:xfrm>
          <a:prstGeom prst="rect">
            <a:avLst/>
          </a:prstGeom>
        </p:spPr>
        <p:txBody>
          <a:bodyPr vert="horz" wrap="square" lIns="0" tIns="45719" rIns="0" bIns="0" rtlCol="0">
            <a:spAutoFit/>
          </a:bodyPr>
          <a:lstStyle/>
          <a:p>
            <a:pPr marL="384175" marR="5080" indent="-372110">
              <a:lnSpc>
                <a:spcPts val="2420"/>
              </a:lnSpc>
              <a:spcBef>
                <a:spcPts val="359"/>
              </a:spcBef>
            </a:pPr>
            <a:r>
              <a:rPr sz="2200" spc="-20" dirty="0">
                <a:solidFill>
                  <a:srgbClr val="FFFFFF"/>
                </a:solidFill>
                <a:latin typeface="Carlito"/>
                <a:cs typeface="Carlito"/>
              </a:rPr>
              <a:t>Cast </a:t>
            </a:r>
            <a:r>
              <a:rPr sz="2200" spc="-5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r>
              <a:rPr sz="220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60" dirty="0">
                <a:solidFill>
                  <a:srgbClr val="FFFFFF"/>
                </a:solidFill>
                <a:latin typeface="Carlito"/>
                <a:cs typeface="Carlito"/>
              </a:rPr>
              <a:t>to  </a:t>
            </a:r>
            <a:r>
              <a:rPr sz="2200" spc="-30" dirty="0">
                <a:solidFill>
                  <a:srgbClr val="FFFFFF"/>
                </a:solidFill>
                <a:latin typeface="Carlito"/>
                <a:cs typeface="Carlito"/>
              </a:rPr>
              <a:t>DataFrame</a:t>
            </a:r>
            <a:endParaRPr sz="22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f80a141d-92ca-4d3d-9308-f7e7b1d44ce8"/>
    <ds:schemaRef ds:uri="155be751-a274-42e8-93fb-f39d3b9bccc8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</TotalTime>
  <Words>2409</Words>
  <Application>Microsoft Office PowerPoint</Application>
  <PresentationFormat>Widescreen</PresentationFormat>
  <Paragraphs>262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Carlito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Microsoft account</cp:lastModifiedBy>
  <cp:revision>215</cp:revision>
  <dcterms:created xsi:type="dcterms:W3CDTF">2021-04-29T18:58:34Z</dcterms:created>
  <dcterms:modified xsi:type="dcterms:W3CDTF">2024-04-21T12:58:40Z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